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9DD76F-3084-46B2-981D-64A9B856447A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20" clrIdx="0">
    <p:extLst>
      <p:ext uri="{19B8F6BF-5375-455C-9EA6-DF929625EA0E}">
        <p15:presenceInfo xmlns:p15="http://schemas.microsoft.com/office/powerpoint/2012/main" userId="HP" providerId="None"/>
      </p:ext>
    </p:extLst>
  </p:cmAuthor>
  <p:cmAuthor id="2" name="Sajjad Ali" initials="Awan" lastIdx="1" clrIdx="1">
    <p:extLst>
      <p:ext uri="{19B8F6BF-5375-455C-9EA6-DF929625EA0E}">
        <p15:presenceInfo xmlns:p15="http://schemas.microsoft.com/office/powerpoint/2012/main" userId="964d404469320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61616"/>
    <a:srgbClr val="151515"/>
    <a:srgbClr val="9CADDA"/>
    <a:srgbClr val="7E7E7E"/>
    <a:srgbClr val="D6CA32"/>
    <a:srgbClr val="B57653"/>
    <a:srgbClr val="AB5DA0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364" autoAdjust="0"/>
  </p:normalViewPr>
  <p:slideViewPr>
    <p:cSldViewPr snapToGrid="0">
      <p:cViewPr varScale="1">
        <p:scale>
          <a:sx n="107" d="100"/>
          <a:sy n="107" d="100"/>
        </p:scale>
        <p:origin x="57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F88FC-7102-41E9-8A12-C108529544B7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932CD-2415-4584-9668-2C59C50E1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4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EBE01-5E5C-4798-A9C9-F206DB28D0D8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4F7A2-CFED-4928-AA75-F5D83E498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8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F7A2-CFED-4928-AA75-F5D83E4981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8C61B67-B90B-475F-8309-47BFD43509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4863" cy="68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2EA726-F6A2-4448-A69D-910B71B55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20943-EA69-451C-A9D6-435EF7135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12F74-7521-4E0E-A58A-9B191CAA4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57E8C-B93F-4482-8992-7F9C7F62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3309-821A-4F29-B8C3-062BBA7B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2BA7-FCEC-41FC-833B-527764F7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277D6C8-2732-407E-ABF1-37AC2C393FEC}"/>
              </a:ext>
            </a:extLst>
          </p:cNvPr>
          <p:cNvSpPr/>
          <p:nvPr/>
        </p:nvSpPr>
        <p:spPr>
          <a:xfrm>
            <a:off x="0" y="5566068"/>
            <a:ext cx="12192000" cy="1294845"/>
          </a:xfrm>
          <a:custGeom>
            <a:avLst/>
            <a:gdLst>
              <a:gd name="connsiteX0" fmla="*/ 127316 w 12192000"/>
              <a:gd name="connsiteY0" fmla="*/ 0 h 1294845"/>
              <a:gd name="connsiteX1" fmla="*/ 254433 w 12192000"/>
              <a:gd name="connsiteY1" fmla="*/ 102641 h 1294845"/>
              <a:gd name="connsiteX2" fmla="*/ 381550 w 12192000"/>
              <a:gd name="connsiteY2" fmla="*/ 0 h 1294845"/>
              <a:gd name="connsiteX3" fmla="*/ 508864 w 12192000"/>
              <a:gd name="connsiteY3" fmla="*/ 102801 h 1294845"/>
              <a:gd name="connsiteX4" fmla="*/ 636178 w 12192000"/>
              <a:gd name="connsiteY4" fmla="*/ 0 h 1294845"/>
              <a:gd name="connsiteX5" fmla="*/ 763296 w 12192000"/>
              <a:gd name="connsiteY5" fmla="*/ 102641 h 1294845"/>
              <a:gd name="connsiteX6" fmla="*/ 890412 w 12192000"/>
              <a:gd name="connsiteY6" fmla="*/ 0 h 1294845"/>
              <a:gd name="connsiteX7" fmla="*/ 1017727 w 12192000"/>
              <a:gd name="connsiteY7" fmla="*/ 102801 h 1294845"/>
              <a:gd name="connsiteX8" fmla="*/ 1145041 w 12192000"/>
              <a:gd name="connsiteY8" fmla="*/ 0 h 1294845"/>
              <a:gd name="connsiteX9" fmla="*/ 1272158 w 12192000"/>
              <a:gd name="connsiteY9" fmla="*/ 102641 h 1294845"/>
              <a:gd name="connsiteX10" fmla="*/ 1399275 w 12192000"/>
              <a:gd name="connsiteY10" fmla="*/ 0 h 1294845"/>
              <a:gd name="connsiteX11" fmla="*/ 1526392 w 12192000"/>
              <a:gd name="connsiteY11" fmla="*/ 102642 h 1294845"/>
              <a:gd name="connsiteX12" fmla="*/ 1653509 w 12192000"/>
              <a:gd name="connsiteY12" fmla="*/ 0 h 1294845"/>
              <a:gd name="connsiteX13" fmla="*/ 1780626 w 12192000"/>
              <a:gd name="connsiteY13" fmla="*/ 102642 h 1294845"/>
              <a:gd name="connsiteX14" fmla="*/ 1907743 w 12192000"/>
              <a:gd name="connsiteY14" fmla="*/ 0 h 1294845"/>
              <a:gd name="connsiteX15" fmla="*/ 2034662 w 12192000"/>
              <a:gd name="connsiteY15" fmla="*/ 102482 h 1294845"/>
              <a:gd name="connsiteX16" fmla="*/ 2161582 w 12192000"/>
              <a:gd name="connsiteY16" fmla="*/ 0 h 1294845"/>
              <a:gd name="connsiteX17" fmla="*/ 2288699 w 12192000"/>
              <a:gd name="connsiteY17" fmla="*/ 102642 h 1294845"/>
              <a:gd name="connsiteX18" fmla="*/ 2415816 w 12192000"/>
              <a:gd name="connsiteY18" fmla="*/ 0 h 1294845"/>
              <a:gd name="connsiteX19" fmla="*/ 2542539 w 12192000"/>
              <a:gd name="connsiteY19" fmla="*/ 102324 h 1294845"/>
              <a:gd name="connsiteX20" fmla="*/ 2669263 w 12192000"/>
              <a:gd name="connsiteY20" fmla="*/ 0 h 1294845"/>
              <a:gd name="connsiteX21" fmla="*/ 2796183 w 12192000"/>
              <a:gd name="connsiteY21" fmla="*/ 102482 h 1294845"/>
              <a:gd name="connsiteX22" fmla="*/ 2923103 w 12192000"/>
              <a:gd name="connsiteY22" fmla="*/ 0 h 1294845"/>
              <a:gd name="connsiteX23" fmla="*/ 3048000 w 12192000"/>
              <a:gd name="connsiteY23" fmla="*/ 100849 h 1294845"/>
              <a:gd name="connsiteX24" fmla="*/ 3172898 w 12192000"/>
              <a:gd name="connsiteY24" fmla="*/ 0 h 1294845"/>
              <a:gd name="connsiteX25" fmla="*/ 3300015 w 12192000"/>
              <a:gd name="connsiteY25" fmla="*/ 102641 h 1294845"/>
              <a:gd name="connsiteX26" fmla="*/ 3427132 w 12192000"/>
              <a:gd name="connsiteY26" fmla="*/ 0 h 1294845"/>
              <a:gd name="connsiteX27" fmla="*/ 3554447 w 12192000"/>
              <a:gd name="connsiteY27" fmla="*/ 102801 h 1294845"/>
              <a:gd name="connsiteX28" fmla="*/ 3681761 w 12192000"/>
              <a:gd name="connsiteY28" fmla="*/ 0 h 1294845"/>
              <a:gd name="connsiteX29" fmla="*/ 3808877 w 12192000"/>
              <a:gd name="connsiteY29" fmla="*/ 102641 h 1294845"/>
              <a:gd name="connsiteX30" fmla="*/ 3935995 w 12192000"/>
              <a:gd name="connsiteY30" fmla="*/ 0 h 1294845"/>
              <a:gd name="connsiteX31" fmla="*/ 4063310 w 12192000"/>
              <a:gd name="connsiteY31" fmla="*/ 102801 h 1294845"/>
              <a:gd name="connsiteX32" fmla="*/ 4190623 w 12192000"/>
              <a:gd name="connsiteY32" fmla="*/ 0 h 1294845"/>
              <a:gd name="connsiteX33" fmla="*/ 4317740 w 12192000"/>
              <a:gd name="connsiteY33" fmla="*/ 102641 h 1294845"/>
              <a:gd name="connsiteX34" fmla="*/ 4444858 w 12192000"/>
              <a:gd name="connsiteY34" fmla="*/ 0 h 1294845"/>
              <a:gd name="connsiteX35" fmla="*/ 4571974 w 12192000"/>
              <a:gd name="connsiteY35" fmla="*/ 102642 h 1294845"/>
              <a:gd name="connsiteX36" fmla="*/ 4699092 w 12192000"/>
              <a:gd name="connsiteY36" fmla="*/ 0 h 1294845"/>
              <a:gd name="connsiteX37" fmla="*/ 4826208 w 12192000"/>
              <a:gd name="connsiteY37" fmla="*/ 102642 h 1294845"/>
              <a:gd name="connsiteX38" fmla="*/ 4953325 w 12192000"/>
              <a:gd name="connsiteY38" fmla="*/ 0 h 1294845"/>
              <a:gd name="connsiteX39" fmla="*/ 5080245 w 12192000"/>
              <a:gd name="connsiteY39" fmla="*/ 102482 h 1294845"/>
              <a:gd name="connsiteX40" fmla="*/ 5207164 w 12192000"/>
              <a:gd name="connsiteY40" fmla="*/ 0 h 1294845"/>
              <a:gd name="connsiteX41" fmla="*/ 5334280 w 12192000"/>
              <a:gd name="connsiteY41" fmla="*/ 102642 h 1294845"/>
              <a:gd name="connsiteX42" fmla="*/ 5461397 w 12192000"/>
              <a:gd name="connsiteY42" fmla="*/ 0 h 1294845"/>
              <a:gd name="connsiteX43" fmla="*/ 5588121 w 12192000"/>
              <a:gd name="connsiteY43" fmla="*/ 102324 h 1294845"/>
              <a:gd name="connsiteX44" fmla="*/ 5714845 w 12192000"/>
              <a:gd name="connsiteY44" fmla="*/ 0 h 1294845"/>
              <a:gd name="connsiteX45" fmla="*/ 5841765 w 12192000"/>
              <a:gd name="connsiteY45" fmla="*/ 102482 h 1294845"/>
              <a:gd name="connsiteX46" fmla="*/ 5968685 w 12192000"/>
              <a:gd name="connsiteY46" fmla="*/ 0 h 1294845"/>
              <a:gd name="connsiteX47" fmla="*/ 6095999 w 12192000"/>
              <a:gd name="connsiteY47" fmla="*/ 102801 h 1294845"/>
              <a:gd name="connsiteX48" fmla="*/ 6095999 w 12192000"/>
              <a:gd name="connsiteY48" fmla="*/ 262774 h 1294845"/>
              <a:gd name="connsiteX49" fmla="*/ 6095999 w 12192000"/>
              <a:gd name="connsiteY49" fmla="*/ 281627 h 1294845"/>
              <a:gd name="connsiteX50" fmla="*/ 6095999 w 12192000"/>
              <a:gd name="connsiteY50" fmla="*/ 415412 h 1294845"/>
              <a:gd name="connsiteX51" fmla="*/ 6096000 w 12192000"/>
              <a:gd name="connsiteY51" fmla="*/ 415412 h 1294845"/>
              <a:gd name="connsiteX52" fmla="*/ 6096000 w 12192000"/>
              <a:gd name="connsiteY52" fmla="*/ 262773 h 1294845"/>
              <a:gd name="connsiteX53" fmla="*/ 6096000 w 12192000"/>
              <a:gd name="connsiteY53" fmla="*/ 102801 h 1294845"/>
              <a:gd name="connsiteX54" fmla="*/ 6223315 w 12192000"/>
              <a:gd name="connsiteY54" fmla="*/ 0 h 1294845"/>
              <a:gd name="connsiteX55" fmla="*/ 6350432 w 12192000"/>
              <a:gd name="connsiteY55" fmla="*/ 102641 h 1294845"/>
              <a:gd name="connsiteX56" fmla="*/ 6477549 w 12192000"/>
              <a:gd name="connsiteY56" fmla="*/ 0 h 1294845"/>
              <a:gd name="connsiteX57" fmla="*/ 6604863 w 12192000"/>
              <a:gd name="connsiteY57" fmla="*/ 102801 h 1294845"/>
              <a:gd name="connsiteX58" fmla="*/ 6732178 w 12192000"/>
              <a:gd name="connsiteY58" fmla="*/ 0 h 1294845"/>
              <a:gd name="connsiteX59" fmla="*/ 6859294 w 12192000"/>
              <a:gd name="connsiteY59" fmla="*/ 102641 h 1294845"/>
              <a:gd name="connsiteX60" fmla="*/ 6986411 w 12192000"/>
              <a:gd name="connsiteY60" fmla="*/ 0 h 1294845"/>
              <a:gd name="connsiteX61" fmla="*/ 7113726 w 12192000"/>
              <a:gd name="connsiteY61" fmla="*/ 102801 h 1294845"/>
              <a:gd name="connsiteX62" fmla="*/ 7241040 w 12192000"/>
              <a:gd name="connsiteY62" fmla="*/ 0 h 1294845"/>
              <a:gd name="connsiteX63" fmla="*/ 7368157 w 12192000"/>
              <a:gd name="connsiteY63" fmla="*/ 102641 h 1294845"/>
              <a:gd name="connsiteX64" fmla="*/ 7495274 w 12192000"/>
              <a:gd name="connsiteY64" fmla="*/ 0 h 1294845"/>
              <a:gd name="connsiteX65" fmla="*/ 7622391 w 12192000"/>
              <a:gd name="connsiteY65" fmla="*/ 102642 h 1294845"/>
              <a:gd name="connsiteX66" fmla="*/ 7749508 w 12192000"/>
              <a:gd name="connsiteY66" fmla="*/ 0 h 1294845"/>
              <a:gd name="connsiteX67" fmla="*/ 7876625 w 12192000"/>
              <a:gd name="connsiteY67" fmla="*/ 102642 h 1294845"/>
              <a:gd name="connsiteX68" fmla="*/ 8003742 w 12192000"/>
              <a:gd name="connsiteY68" fmla="*/ 0 h 1294845"/>
              <a:gd name="connsiteX69" fmla="*/ 8130661 w 12192000"/>
              <a:gd name="connsiteY69" fmla="*/ 102482 h 1294845"/>
              <a:gd name="connsiteX70" fmla="*/ 8257580 w 12192000"/>
              <a:gd name="connsiteY70" fmla="*/ 0 h 1294845"/>
              <a:gd name="connsiteX71" fmla="*/ 8384697 w 12192000"/>
              <a:gd name="connsiteY71" fmla="*/ 102642 h 1294845"/>
              <a:gd name="connsiteX72" fmla="*/ 8511814 w 12192000"/>
              <a:gd name="connsiteY72" fmla="*/ 0 h 1294845"/>
              <a:gd name="connsiteX73" fmla="*/ 8638538 w 12192000"/>
              <a:gd name="connsiteY73" fmla="*/ 102324 h 1294845"/>
              <a:gd name="connsiteX74" fmla="*/ 8765262 w 12192000"/>
              <a:gd name="connsiteY74" fmla="*/ 0 h 1294845"/>
              <a:gd name="connsiteX75" fmla="*/ 8892182 w 12192000"/>
              <a:gd name="connsiteY75" fmla="*/ 102482 h 1294845"/>
              <a:gd name="connsiteX76" fmla="*/ 9019102 w 12192000"/>
              <a:gd name="connsiteY76" fmla="*/ 0 h 1294845"/>
              <a:gd name="connsiteX77" fmla="*/ 9143999 w 12192000"/>
              <a:gd name="connsiteY77" fmla="*/ 100849 h 1294845"/>
              <a:gd name="connsiteX78" fmla="*/ 9268897 w 12192000"/>
              <a:gd name="connsiteY78" fmla="*/ 0 h 1294845"/>
              <a:gd name="connsiteX79" fmla="*/ 9396014 w 12192000"/>
              <a:gd name="connsiteY79" fmla="*/ 102641 h 1294845"/>
              <a:gd name="connsiteX80" fmla="*/ 9523131 w 12192000"/>
              <a:gd name="connsiteY80" fmla="*/ 0 h 1294845"/>
              <a:gd name="connsiteX81" fmla="*/ 9650445 w 12192000"/>
              <a:gd name="connsiteY81" fmla="*/ 102801 h 1294845"/>
              <a:gd name="connsiteX82" fmla="*/ 9777759 w 12192000"/>
              <a:gd name="connsiteY82" fmla="*/ 0 h 1294845"/>
              <a:gd name="connsiteX83" fmla="*/ 9904876 w 12192000"/>
              <a:gd name="connsiteY83" fmla="*/ 102641 h 1294845"/>
              <a:gd name="connsiteX84" fmla="*/ 10031993 w 12192000"/>
              <a:gd name="connsiteY84" fmla="*/ 0 h 1294845"/>
              <a:gd name="connsiteX85" fmla="*/ 10159308 w 12192000"/>
              <a:gd name="connsiteY85" fmla="*/ 102801 h 1294845"/>
              <a:gd name="connsiteX86" fmla="*/ 10286622 w 12192000"/>
              <a:gd name="connsiteY86" fmla="*/ 0 h 1294845"/>
              <a:gd name="connsiteX87" fmla="*/ 10413738 w 12192000"/>
              <a:gd name="connsiteY87" fmla="*/ 102641 h 1294845"/>
              <a:gd name="connsiteX88" fmla="*/ 10540856 w 12192000"/>
              <a:gd name="connsiteY88" fmla="*/ 0 h 1294845"/>
              <a:gd name="connsiteX89" fmla="*/ 10667972 w 12192000"/>
              <a:gd name="connsiteY89" fmla="*/ 102642 h 1294845"/>
              <a:gd name="connsiteX90" fmla="*/ 10795090 w 12192000"/>
              <a:gd name="connsiteY90" fmla="*/ 0 h 1294845"/>
              <a:gd name="connsiteX91" fmla="*/ 10922206 w 12192000"/>
              <a:gd name="connsiteY91" fmla="*/ 102642 h 1294845"/>
              <a:gd name="connsiteX92" fmla="*/ 11049324 w 12192000"/>
              <a:gd name="connsiteY92" fmla="*/ 0 h 1294845"/>
              <a:gd name="connsiteX93" fmla="*/ 11176244 w 12192000"/>
              <a:gd name="connsiteY93" fmla="*/ 102482 h 1294845"/>
              <a:gd name="connsiteX94" fmla="*/ 11303162 w 12192000"/>
              <a:gd name="connsiteY94" fmla="*/ 0 h 1294845"/>
              <a:gd name="connsiteX95" fmla="*/ 11430279 w 12192000"/>
              <a:gd name="connsiteY95" fmla="*/ 102642 h 1294845"/>
              <a:gd name="connsiteX96" fmla="*/ 11557396 w 12192000"/>
              <a:gd name="connsiteY96" fmla="*/ 0 h 1294845"/>
              <a:gd name="connsiteX97" fmla="*/ 11684120 w 12192000"/>
              <a:gd name="connsiteY97" fmla="*/ 102324 h 1294845"/>
              <a:gd name="connsiteX98" fmla="*/ 11810844 w 12192000"/>
              <a:gd name="connsiteY98" fmla="*/ 0 h 1294845"/>
              <a:gd name="connsiteX99" fmla="*/ 11937764 w 12192000"/>
              <a:gd name="connsiteY99" fmla="*/ 102482 h 1294845"/>
              <a:gd name="connsiteX100" fmla="*/ 12064684 w 12192000"/>
              <a:gd name="connsiteY100" fmla="*/ 0 h 1294845"/>
              <a:gd name="connsiteX101" fmla="*/ 12191998 w 12192000"/>
              <a:gd name="connsiteY101" fmla="*/ 102801 h 1294845"/>
              <a:gd name="connsiteX102" fmla="*/ 12191998 w 12192000"/>
              <a:gd name="connsiteY102" fmla="*/ 262774 h 1294845"/>
              <a:gd name="connsiteX103" fmla="*/ 12191998 w 12192000"/>
              <a:gd name="connsiteY103" fmla="*/ 281627 h 1294845"/>
              <a:gd name="connsiteX104" fmla="*/ 12191998 w 12192000"/>
              <a:gd name="connsiteY104" fmla="*/ 415412 h 1294845"/>
              <a:gd name="connsiteX105" fmla="*/ 12192000 w 12192000"/>
              <a:gd name="connsiteY105" fmla="*/ 415412 h 1294845"/>
              <a:gd name="connsiteX106" fmla="*/ 12192000 w 12192000"/>
              <a:gd name="connsiteY106" fmla="*/ 1294845 h 1294845"/>
              <a:gd name="connsiteX107" fmla="*/ 0 w 12192000"/>
              <a:gd name="connsiteY107" fmla="*/ 1294845 h 1294845"/>
              <a:gd name="connsiteX108" fmla="*/ 0 w 12192000"/>
              <a:gd name="connsiteY108" fmla="*/ 415412 h 1294845"/>
              <a:gd name="connsiteX109" fmla="*/ 1 w 12192000"/>
              <a:gd name="connsiteY109" fmla="*/ 415412 h 1294845"/>
              <a:gd name="connsiteX110" fmla="*/ 1 w 12192000"/>
              <a:gd name="connsiteY110" fmla="*/ 262773 h 1294845"/>
              <a:gd name="connsiteX111" fmla="*/ 1 w 12192000"/>
              <a:gd name="connsiteY111" fmla="*/ 102801 h 129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0" h="1294845">
                <a:moveTo>
                  <a:pt x="127316" y="0"/>
                </a:moveTo>
                <a:lnTo>
                  <a:pt x="254433" y="102641"/>
                </a:lnTo>
                <a:lnTo>
                  <a:pt x="381550" y="0"/>
                </a:lnTo>
                <a:lnTo>
                  <a:pt x="508864" y="102801"/>
                </a:lnTo>
                <a:lnTo>
                  <a:pt x="636178" y="0"/>
                </a:lnTo>
                <a:lnTo>
                  <a:pt x="763296" y="102641"/>
                </a:lnTo>
                <a:lnTo>
                  <a:pt x="890412" y="0"/>
                </a:lnTo>
                <a:lnTo>
                  <a:pt x="1017727" y="102801"/>
                </a:lnTo>
                <a:lnTo>
                  <a:pt x="1145041" y="0"/>
                </a:lnTo>
                <a:lnTo>
                  <a:pt x="1272158" y="102641"/>
                </a:lnTo>
                <a:lnTo>
                  <a:pt x="1399275" y="0"/>
                </a:lnTo>
                <a:lnTo>
                  <a:pt x="1526392" y="102642"/>
                </a:lnTo>
                <a:lnTo>
                  <a:pt x="1653509" y="0"/>
                </a:lnTo>
                <a:lnTo>
                  <a:pt x="1780626" y="102642"/>
                </a:lnTo>
                <a:lnTo>
                  <a:pt x="1907743" y="0"/>
                </a:lnTo>
                <a:lnTo>
                  <a:pt x="2034662" y="102482"/>
                </a:lnTo>
                <a:lnTo>
                  <a:pt x="2161582" y="0"/>
                </a:lnTo>
                <a:lnTo>
                  <a:pt x="2288699" y="102642"/>
                </a:lnTo>
                <a:lnTo>
                  <a:pt x="2415816" y="0"/>
                </a:lnTo>
                <a:lnTo>
                  <a:pt x="2542539" y="102324"/>
                </a:lnTo>
                <a:lnTo>
                  <a:pt x="2669263" y="0"/>
                </a:lnTo>
                <a:lnTo>
                  <a:pt x="2796183" y="102482"/>
                </a:lnTo>
                <a:lnTo>
                  <a:pt x="2923103" y="0"/>
                </a:lnTo>
                <a:lnTo>
                  <a:pt x="3048000" y="100849"/>
                </a:lnTo>
                <a:lnTo>
                  <a:pt x="3172898" y="0"/>
                </a:lnTo>
                <a:lnTo>
                  <a:pt x="3300015" y="102641"/>
                </a:lnTo>
                <a:lnTo>
                  <a:pt x="3427132" y="0"/>
                </a:lnTo>
                <a:lnTo>
                  <a:pt x="3554447" y="102801"/>
                </a:lnTo>
                <a:lnTo>
                  <a:pt x="3681761" y="0"/>
                </a:lnTo>
                <a:lnTo>
                  <a:pt x="3808877" y="102641"/>
                </a:lnTo>
                <a:lnTo>
                  <a:pt x="3935995" y="0"/>
                </a:lnTo>
                <a:lnTo>
                  <a:pt x="4063310" y="102801"/>
                </a:lnTo>
                <a:lnTo>
                  <a:pt x="4190623" y="0"/>
                </a:lnTo>
                <a:lnTo>
                  <a:pt x="4317740" y="102641"/>
                </a:lnTo>
                <a:lnTo>
                  <a:pt x="4444858" y="0"/>
                </a:lnTo>
                <a:lnTo>
                  <a:pt x="4571974" y="102642"/>
                </a:lnTo>
                <a:lnTo>
                  <a:pt x="4699092" y="0"/>
                </a:lnTo>
                <a:lnTo>
                  <a:pt x="4826208" y="102642"/>
                </a:lnTo>
                <a:lnTo>
                  <a:pt x="4953325" y="0"/>
                </a:lnTo>
                <a:lnTo>
                  <a:pt x="5080245" y="102482"/>
                </a:lnTo>
                <a:lnTo>
                  <a:pt x="5207164" y="0"/>
                </a:lnTo>
                <a:lnTo>
                  <a:pt x="5334280" y="102642"/>
                </a:lnTo>
                <a:lnTo>
                  <a:pt x="5461397" y="0"/>
                </a:lnTo>
                <a:lnTo>
                  <a:pt x="5588121" y="102324"/>
                </a:lnTo>
                <a:lnTo>
                  <a:pt x="5714845" y="0"/>
                </a:lnTo>
                <a:lnTo>
                  <a:pt x="5841765" y="102482"/>
                </a:lnTo>
                <a:lnTo>
                  <a:pt x="5968685" y="0"/>
                </a:lnTo>
                <a:lnTo>
                  <a:pt x="6095999" y="102801"/>
                </a:lnTo>
                <a:lnTo>
                  <a:pt x="6095999" y="262774"/>
                </a:lnTo>
                <a:lnTo>
                  <a:pt x="6095999" y="281627"/>
                </a:lnTo>
                <a:lnTo>
                  <a:pt x="6095999" y="415412"/>
                </a:lnTo>
                <a:lnTo>
                  <a:pt x="6096000" y="415412"/>
                </a:lnTo>
                <a:lnTo>
                  <a:pt x="6096000" y="262773"/>
                </a:lnTo>
                <a:lnTo>
                  <a:pt x="6096000" y="102801"/>
                </a:lnTo>
                <a:lnTo>
                  <a:pt x="6223315" y="0"/>
                </a:lnTo>
                <a:lnTo>
                  <a:pt x="6350432" y="102641"/>
                </a:lnTo>
                <a:lnTo>
                  <a:pt x="6477549" y="0"/>
                </a:lnTo>
                <a:lnTo>
                  <a:pt x="6604863" y="102801"/>
                </a:lnTo>
                <a:lnTo>
                  <a:pt x="6732178" y="0"/>
                </a:lnTo>
                <a:lnTo>
                  <a:pt x="6859294" y="102641"/>
                </a:lnTo>
                <a:lnTo>
                  <a:pt x="6986411" y="0"/>
                </a:lnTo>
                <a:lnTo>
                  <a:pt x="7113726" y="102801"/>
                </a:lnTo>
                <a:lnTo>
                  <a:pt x="7241040" y="0"/>
                </a:lnTo>
                <a:lnTo>
                  <a:pt x="7368157" y="102641"/>
                </a:lnTo>
                <a:lnTo>
                  <a:pt x="7495274" y="0"/>
                </a:lnTo>
                <a:lnTo>
                  <a:pt x="7622391" y="102642"/>
                </a:lnTo>
                <a:lnTo>
                  <a:pt x="7749508" y="0"/>
                </a:lnTo>
                <a:lnTo>
                  <a:pt x="7876625" y="102642"/>
                </a:lnTo>
                <a:lnTo>
                  <a:pt x="8003742" y="0"/>
                </a:lnTo>
                <a:lnTo>
                  <a:pt x="8130661" y="102482"/>
                </a:lnTo>
                <a:lnTo>
                  <a:pt x="8257580" y="0"/>
                </a:lnTo>
                <a:lnTo>
                  <a:pt x="8384697" y="102642"/>
                </a:lnTo>
                <a:lnTo>
                  <a:pt x="8511814" y="0"/>
                </a:lnTo>
                <a:lnTo>
                  <a:pt x="8638538" y="102324"/>
                </a:lnTo>
                <a:lnTo>
                  <a:pt x="8765262" y="0"/>
                </a:lnTo>
                <a:lnTo>
                  <a:pt x="8892182" y="102482"/>
                </a:lnTo>
                <a:lnTo>
                  <a:pt x="9019102" y="0"/>
                </a:lnTo>
                <a:lnTo>
                  <a:pt x="9143999" y="100849"/>
                </a:lnTo>
                <a:lnTo>
                  <a:pt x="9268897" y="0"/>
                </a:lnTo>
                <a:lnTo>
                  <a:pt x="9396014" y="102641"/>
                </a:lnTo>
                <a:lnTo>
                  <a:pt x="9523131" y="0"/>
                </a:lnTo>
                <a:lnTo>
                  <a:pt x="9650445" y="102801"/>
                </a:lnTo>
                <a:lnTo>
                  <a:pt x="9777759" y="0"/>
                </a:lnTo>
                <a:lnTo>
                  <a:pt x="9904876" y="102641"/>
                </a:lnTo>
                <a:lnTo>
                  <a:pt x="10031993" y="0"/>
                </a:lnTo>
                <a:lnTo>
                  <a:pt x="10159308" y="102801"/>
                </a:lnTo>
                <a:lnTo>
                  <a:pt x="10286622" y="0"/>
                </a:lnTo>
                <a:lnTo>
                  <a:pt x="10413738" y="102641"/>
                </a:lnTo>
                <a:lnTo>
                  <a:pt x="10540856" y="0"/>
                </a:lnTo>
                <a:lnTo>
                  <a:pt x="10667972" y="102642"/>
                </a:lnTo>
                <a:lnTo>
                  <a:pt x="10795090" y="0"/>
                </a:lnTo>
                <a:lnTo>
                  <a:pt x="10922206" y="102642"/>
                </a:lnTo>
                <a:lnTo>
                  <a:pt x="11049324" y="0"/>
                </a:lnTo>
                <a:lnTo>
                  <a:pt x="11176244" y="102482"/>
                </a:lnTo>
                <a:lnTo>
                  <a:pt x="11303162" y="0"/>
                </a:lnTo>
                <a:lnTo>
                  <a:pt x="11430279" y="102642"/>
                </a:lnTo>
                <a:lnTo>
                  <a:pt x="11557396" y="0"/>
                </a:lnTo>
                <a:lnTo>
                  <a:pt x="11684120" y="102324"/>
                </a:lnTo>
                <a:lnTo>
                  <a:pt x="11810844" y="0"/>
                </a:lnTo>
                <a:lnTo>
                  <a:pt x="11937764" y="102482"/>
                </a:lnTo>
                <a:lnTo>
                  <a:pt x="12064684" y="0"/>
                </a:lnTo>
                <a:lnTo>
                  <a:pt x="12191998" y="102801"/>
                </a:lnTo>
                <a:lnTo>
                  <a:pt x="12191998" y="262774"/>
                </a:lnTo>
                <a:lnTo>
                  <a:pt x="12191998" y="281627"/>
                </a:lnTo>
                <a:lnTo>
                  <a:pt x="12191998" y="415412"/>
                </a:lnTo>
                <a:lnTo>
                  <a:pt x="12192000" y="415412"/>
                </a:lnTo>
                <a:lnTo>
                  <a:pt x="12192000" y="1294845"/>
                </a:lnTo>
                <a:lnTo>
                  <a:pt x="0" y="1294845"/>
                </a:lnTo>
                <a:lnTo>
                  <a:pt x="0" y="415412"/>
                </a:lnTo>
                <a:lnTo>
                  <a:pt x="1" y="415412"/>
                </a:lnTo>
                <a:lnTo>
                  <a:pt x="1" y="262773"/>
                </a:lnTo>
                <a:lnTo>
                  <a:pt x="1" y="1028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43465D-7A47-412A-B905-4FCCD262EF4F}"/>
              </a:ext>
            </a:extLst>
          </p:cNvPr>
          <p:cNvSpPr/>
          <p:nvPr/>
        </p:nvSpPr>
        <p:spPr>
          <a:xfrm>
            <a:off x="-1" y="5554181"/>
            <a:ext cx="6260123" cy="105019"/>
          </a:xfrm>
          <a:prstGeom prst="rect">
            <a:avLst/>
          </a:prstGeom>
          <a:solidFill>
            <a:srgbClr val="F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A866E-926F-43AB-9AE0-9F735BD12816}"/>
              </a:ext>
            </a:extLst>
          </p:cNvPr>
          <p:cNvSpPr/>
          <p:nvPr/>
        </p:nvSpPr>
        <p:spPr>
          <a:xfrm flipV="1">
            <a:off x="6260121" y="5554177"/>
            <a:ext cx="3704493" cy="105017"/>
          </a:xfrm>
          <a:prstGeom prst="rect">
            <a:avLst/>
          </a:prstGeom>
          <a:solidFill>
            <a:srgbClr val="E32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BCF36-5DB8-4C90-9937-70C03AC8841D}"/>
              </a:ext>
            </a:extLst>
          </p:cNvPr>
          <p:cNvSpPr/>
          <p:nvPr/>
        </p:nvSpPr>
        <p:spPr>
          <a:xfrm flipV="1">
            <a:off x="9964615" y="5554176"/>
            <a:ext cx="2227386" cy="105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58974" y="5883161"/>
            <a:ext cx="95614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Computer Vision &amp; Image Processing</a:t>
            </a:r>
          </a:p>
        </p:txBody>
      </p:sp>
      <p:pic>
        <p:nvPicPr>
          <p:cNvPr id="10" name="Picture 2" descr="https://fet.usindh.edu.pk/assets/images/faculty/1607980111_126.png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189" y="5654179"/>
            <a:ext cx="1321223" cy="121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fet.usindh.edu.pk/assets/images/departments/1608215769_301.png"/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516" y="5681449"/>
            <a:ext cx="1021073" cy="1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0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F0C-0312-422E-BC63-5CCA477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5BC64-5C80-43A8-98C0-1AA50A00B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7D19B-A5FA-4145-A5F6-704AE702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0507C-8837-47CF-A163-A8200654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1BF5-0769-47C3-9F95-A05F85D3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AD97-C65F-4ADB-9524-BABB7FE5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1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AFA4-B5AB-4DC0-BF75-C4EA8CA4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7C94-2ACB-4BE4-9303-9328829B6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190FB-D3E6-4105-A89E-6FEFCF29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40802-A574-4176-8F60-BCEA52D1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03E8B-697E-408A-9F53-9A314275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3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DDB689-9106-4947-BF81-15428A6AB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5225D-036C-48ED-8F2A-817E36801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6144-61BF-4AD5-BD9B-02DFE184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4D0F-755D-49D4-85FA-BEE68E55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8A88-02BD-404D-95D5-455867D4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5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8C0A-040C-4D7C-A965-22B5A161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6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41B2-D5E4-4B56-A91E-9FC86E96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69" y="812800"/>
            <a:ext cx="11816862" cy="53641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0FC21-59C4-4ACB-86B3-1A01F624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7569" y="6382888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23046A17-C84D-4F76-A51B-F338C1B6C3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EB1FD-D9A6-433D-A2FF-7E2DFD7DE39C}"/>
              </a:ext>
            </a:extLst>
          </p:cNvPr>
          <p:cNvSpPr/>
          <p:nvPr/>
        </p:nvSpPr>
        <p:spPr>
          <a:xfrm>
            <a:off x="-1" y="606876"/>
            <a:ext cx="6260123" cy="65248"/>
          </a:xfrm>
          <a:prstGeom prst="rect">
            <a:avLst/>
          </a:prstGeom>
          <a:solidFill>
            <a:srgbClr val="F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0A691-DA39-400A-8886-0AF3292C11E7}"/>
              </a:ext>
            </a:extLst>
          </p:cNvPr>
          <p:cNvSpPr/>
          <p:nvPr/>
        </p:nvSpPr>
        <p:spPr>
          <a:xfrm flipV="1">
            <a:off x="6260121" y="606876"/>
            <a:ext cx="3704493" cy="65247"/>
          </a:xfrm>
          <a:prstGeom prst="rect">
            <a:avLst/>
          </a:prstGeom>
          <a:solidFill>
            <a:srgbClr val="E32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D29C1-CB00-4713-B080-B0DC81458590}"/>
              </a:ext>
            </a:extLst>
          </p:cNvPr>
          <p:cNvSpPr/>
          <p:nvPr/>
        </p:nvSpPr>
        <p:spPr>
          <a:xfrm flipV="1">
            <a:off x="9964615" y="606875"/>
            <a:ext cx="2227386" cy="652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1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8C0A-040C-4D7C-A965-22B5A161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68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41B2-D5E4-4B56-A91E-9FC86E96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69" y="1101600"/>
            <a:ext cx="11816862" cy="5075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0FC21-59C4-4ACB-86B3-1A01F624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7569" y="6423876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3046A17-C84D-4F76-A51B-F338C1B6C3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6EB1FD-D9A6-433D-A2FF-7E2DFD7DE39C}"/>
              </a:ext>
            </a:extLst>
          </p:cNvPr>
          <p:cNvSpPr/>
          <p:nvPr/>
        </p:nvSpPr>
        <p:spPr>
          <a:xfrm>
            <a:off x="-1" y="606876"/>
            <a:ext cx="6260123" cy="65248"/>
          </a:xfrm>
          <a:prstGeom prst="rect">
            <a:avLst/>
          </a:prstGeom>
          <a:solidFill>
            <a:srgbClr val="F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0A691-DA39-400A-8886-0AF3292C11E7}"/>
              </a:ext>
            </a:extLst>
          </p:cNvPr>
          <p:cNvSpPr/>
          <p:nvPr/>
        </p:nvSpPr>
        <p:spPr>
          <a:xfrm flipV="1">
            <a:off x="6260121" y="606876"/>
            <a:ext cx="3704493" cy="65247"/>
          </a:xfrm>
          <a:prstGeom prst="rect">
            <a:avLst/>
          </a:prstGeom>
          <a:solidFill>
            <a:srgbClr val="E32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D29C1-CB00-4713-B080-B0DC81458590}"/>
              </a:ext>
            </a:extLst>
          </p:cNvPr>
          <p:cNvSpPr/>
          <p:nvPr/>
        </p:nvSpPr>
        <p:spPr>
          <a:xfrm flipV="1">
            <a:off x="9964615" y="606875"/>
            <a:ext cx="2227386" cy="652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30D4C4-8848-4E40-A957-C256B4EB9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64865"/>
            <a:ext cx="2165145" cy="341632"/>
          </a:xfrm>
          <a:solidFill>
            <a:srgbClr val="FFC1CD"/>
          </a:solidFill>
        </p:spPr>
        <p:txBody>
          <a:bodyPr wrap="none" lIns="182880" spcCol="91440">
            <a:spAutoFit/>
          </a:bodyPr>
          <a:lstStyle>
            <a:lvl1pPr marL="0" indent="0">
              <a:buNone/>
              <a:defRPr sz="1800" b="1" i="1">
                <a:latin typeface="+mn-lt"/>
                <a:cs typeface="Lao UI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967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71FD-CEDD-4861-A138-F0C4DCDA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8612-93FE-4BD9-A48C-04E09E535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C581-1C44-45C2-BB5B-14AA4AA9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75F5E-9AB5-46BF-ADE4-9E89013B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7731F-6D63-4FCF-B0F0-0597389B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78B-9630-4F9E-B924-41FEA43E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7F50-6BB3-4E98-93E5-863B2315B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0D710-E07E-4D10-B6F9-87662810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79538-F644-40BC-B179-01C766E6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B5DC7-2A0D-4C97-ADB5-4F46C342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71E5-7110-4CD9-B47F-1903DA32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8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E4A8-95BE-405A-9C56-14FDD149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45DF5-49D1-45CB-84FD-90B2C3E44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48276-1FDA-46AA-BA09-B254B5B8C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397E-7EEA-4C21-B1A6-E84738601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D62CB-8167-4185-9582-EBD02ADB6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9B669-CFDD-475E-B1A9-EBFC7C4F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3BB8D-2F22-4335-9F9C-21A6E730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5F152-09B4-4E23-8F3C-4228A7E0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3B20-DBCD-4FCD-AEE2-4EDC5406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E9A88-3FA3-4EFB-80B2-36EACABA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0AFE5-1A88-49E2-A8DF-12DE2A89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A6D9D-48EA-4AF3-9746-D7AAC677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F7F51-63CF-40DC-BBFF-23050DE6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921A4-034A-48E1-972A-936F805F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A846F-FD96-4519-B2D0-0B1FE567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9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6D77-E943-4729-A0AC-6E33A58E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4BE0-B0B8-47F2-A806-8EB20F6C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CBE98-ED8A-437B-AAF1-5AAA5C141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2E631-4FA2-4864-90F2-28FDAEAC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566E2-0D70-4A53-8B3B-65F93B71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772CF-59F6-4092-86B9-CAEB14B4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46A17-C84D-4F76-A51B-F338C1B6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7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DC721D-B972-432D-812D-9984BAF2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6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4054-FC12-4211-93B7-124A611A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15D0C-B639-4CF6-B622-43C7DE494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2" descr="https://fet.usindh.edu.pk/assets/images/faculty/1607980111_126.png"/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788" y="5654179"/>
            <a:ext cx="1321223" cy="121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fet.usindh.edu.pk/assets/images/departments/1608215769_301.png"/>
          <p:cNvPicPr>
            <a:picLocks noChangeAspect="1" noChangeArrowheads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636" y="5654179"/>
            <a:ext cx="1021073" cy="1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5273417" y="6552198"/>
            <a:ext cx="212295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Dr.</a:t>
            </a:r>
            <a:r>
              <a:rPr lang="en-US" sz="1600" b="1" cap="none" spc="0" baseline="0" dirty="0">
                <a:ln/>
                <a:solidFill>
                  <a:schemeClr val="accent3"/>
                </a:solidFill>
                <a:effectLst/>
              </a:rPr>
              <a:t> Sander Ali </a:t>
            </a:r>
            <a:r>
              <a:rPr lang="en-US" sz="1600" b="1" cap="none" spc="0" baseline="0" dirty="0" err="1">
                <a:ln/>
                <a:solidFill>
                  <a:schemeClr val="accent3"/>
                </a:solidFill>
                <a:effectLst/>
              </a:rPr>
              <a:t>Khowaja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064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"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er-ali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9.wmf"/><Relationship Id="rId7" Type="http://schemas.openxmlformats.org/officeDocument/2006/relationships/image" Target="../media/image3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jpeg"/><Relationship Id="rId7" Type="http://schemas.openxmlformats.org/officeDocument/2006/relationships/image" Target="../media/image57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8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2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cnbc.cmu.edu/cns/papers/berg-cvpr0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.ufl.edu/~anand/pdf/rangarajan_cviu_si_final.pdf" TargetMode="External"/><Relationship Id="rId2" Type="http://schemas.openxmlformats.org/officeDocument/2006/relationships/hyperlink" Target="http://step.polymtl.ca/~rv101/thinplate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oleObject" Target="../embeddings/oleObject40.bin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079E-320A-4143-9DB2-F1714F8C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Alignment and Object Instance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9D91E-AD01-46F0-A5CF-8589311E0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120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Dr. Sander Ali </a:t>
            </a:r>
            <a:r>
              <a:rPr lang="en-US" dirty="0" err="1"/>
              <a:t>Khowaja</a:t>
            </a:r>
            <a:r>
              <a:rPr lang="en-US" dirty="0"/>
              <a:t>,</a:t>
            </a:r>
          </a:p>
          <a:p>
            <a:r>
              <a:rPr lang="en-US" dirty="0"/>
              <a:t>Assistant Professor, Department of Telecommunication Engineering</a:t>
            </a:r>
          </a:p>
          <a:p>
            <a:r>
              <a:rPr lang="en-US" dirty="0"/>
              <a:t>Faculty of Engineering and Technology, University of Sindh, Pakistan</a:t>
            </a:r>
          </a:p>
          <a:p>
            <a:r>
              <a:rPr lang="en-US" dirty="0"/>
              <a:t>Senior Member, IEEE – Member, ACM</a:t>
            </a:r>
          </a:p>
          <a:p>
            <a:r>
              <a:rPr lang="en-US" dirty="0">
                <a:hlinkClick r:id="rId3"/>
              </a:rPr>
              <a:t>https://sander-ali.github.io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56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4CE0-D1BB-7778-925C-A94408F1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vs 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5F0C-0769-8FFA-FC16-0D7269DD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A2DEB57-5B59-D540-8D0A-69106A66CD3C}"/>
              </a:ext>
            </a:extLst>
          </p:cNvPr>
          <p:cNvSpPr txBox="1">
            <a:spLocks noChangeArrowheads="1"/>
          </p:cNvSpPr>
          <p:nvPr/>
        </p:nvSpPr>
        <p:spPr>
          <a:xfrm>
            <a:off x="187569" y="800100"/>
            <a:ext cx="8382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/>
              <a:t>Previous lectures: fitting a model to features in one image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/>
              <a:t>Alignment: fitting a model to a transformation between pairs of features (</a:t>
            </a:r>
            <a:r>
              <a:rPr lang="en-US" i="1"/>
              <a:t>matches</a:t>
            </a:r>
            <a:r>
              <a:rPr lang="en-US"/>
              <a:t>) in two images</a:t>
            </a:r>
          </a:p>
          <a:p>
            <a:pPr>
              <a:buFontTx/>
              <a:buChar char="•"/>
            </a:pPr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F1763F27-36F6-2181-2BCC-56CD7643A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439528"/>
              </p:ext>
            </p:extLst>
          </p:nvPr>
        </p:nvGraphicFramePr>
        <p:xfrm>
          <a:off x="5855738" y="2296402"/>
          <a:ext cx="2133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342720" progId="Equation.3">
                  <p:embed/>
                </p:oleObj>
              </mc:Choice>
              <mc:Fallback>
                <p:oleObj name="Equation" r:id="rId2" imgW="1143000" imgH="34272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738" y="2296402"/>
                        <a:ext cx="21336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">
            <a:extLst>
              <a:ext uri="{FF2B5EF4-FFF2-40B4-BE49-F238E27FC236}">
                <a16:creationId xmlns:a16="http://schemas.microsoft.com/office/drawing/2014/main" id="{AA13B45F-2715-E8BF-2AAF-4108DEA90499}"/>
              </a:ext>
            </a:extLst>
          </p:cNvPr>
          <p:cNvGrpSpPr>
            <a:grpSpLocks/>
          </p:cNvGrpSpPr>
          <p:nvPr/>
        </p:nvGrpSpPr>
        <p:grpSpPr bwMode="auto">
          <a:xfrm>
            <a:off x="1787769" y="1714500"/>
            <a:ext cx="1555750" cy="1447800"/>
            <a:chOff x="796" y="863"/>
            <a:chExt cx="1316" cy="1249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3EAF413A-7DF2-1184-D5AF-0205F604A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6" y="863"/>
              <a:ext cx="1316" cy="124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11067A6-C6EB-6257-E455-78CC9760AE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0" y="1749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B6C9F4C9-2F38-693B-2394-A4EB999F02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170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9ACA51F3-C1D5-3898-F389-2668255840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41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D69E5A7-5ED0-B52E-59CF-58EB5D2D28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136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1CA99992-E2FE-905E-87F3-D029BEDAFC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112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4006AFBB-ECCE-9A54-B99C-F2D22A343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1" y="93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E6FCC5D5-C44E-E352-DE67-DFF6A3344B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155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EDB8DEE1-A74C-1145-01A3-7848387056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37" y="98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586A3107-33AB-3864-79AC-2B9DE8775E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203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25705534-EF71-39F3-FF22-C1636854F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604329"/>
              </p:ext>
            </p:extLst>
          </p:nvPr>
        </p:nvGraphicFramePr>
        <p:xfrm>
          <a:off x="5712069" y="5524500"/>
          <a:ext cx="232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342720" progId="Equation.3">
                  <p:embed/>
                </p:oleObj>
              </mc:Choice>
              <mc:Fallback>
                <p:oleObj name="Equation" r:id="rId4" imgW="1307880" imgH="342720" progId="Equation.3">
                  <p:embed/>
                  <p:pic>
                    <p:nvPicPr>
                      <p:cNvPr id="409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2069" y="5524500"/>
                        <a:ext cx="2324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7">
            <a:extLst>
              <a:ext uri="{FF2B5EF4-FFF2-40B4-BE49-F238E27FC236}">
                <a16:creationId xmlns:a16="http://schemas.microsoft.com/office/drawing/2014/main" id="{325EA653-AE90-4FF0-0042-0DC9B65CB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7" y="1841500"/>
            <a:ext cx="3414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latin typeface="Arial" pitchFamily="34" charset="0"/>
              </a:rPr>
              <a:t>Find model </a:t>
            </a:r>
            <a:r>
              <a:rPr lang="en-US" sz="2000" b="0" i="1">
                <a:latin typeface="Arial" pitchFamily="34" charset="0"/>
              </a:rPr>
              <a:t>M</a:t>
            </a:r>
            <a:r>
              <a:rPr lang="en-US" sz="2000" b="0">
                <a:latin typeface="Arial" pitchFamily="34" charset="0"/>
              </a:rPr>
              <a:t> that minimizes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9AD723B7-9B2D-2B8E-C728-FF351246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582" y="4733925"/>
            <a:ext cx="26654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>
                <a:latin typeface="Arial" pitchFamily="34" charset="0"/>
              </a:rPr>
              <a:t>Find transformation </a:t>
            </a:r>
            <a:r>
              <a:rPr lang="en-US" sz="2000" b="0" i="1">
                <a:latin typeface="Arial" pitchFamily="34" charset="0"/>
              </a:rPr>
              <a:t>T</a:t>
            </a:r>
            <a:r>
              <a:rPr lang="en-US" sz="2000" b="0">
                <a:latin typeface="Arial" pitchFamily="34" charset="0"/>
              </a:rPr>
              <a:t> </a:t>
            </a:r>
            <a:br>
              <a:rPr lang="en-US" sz="2000" b="0">
                <a:latin typeface="Arial" pitchFamily="34" charset="0"/>
              </a:rPr>
            </a:br>
            <a:r>
              <a:rPr lang="en-US" sz="2000" b="0">
                <a:latin typeface="Arial" pitchFamily="34" charset="0"/>
              </a:rPr>
              <a:t>that minimizes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2F646AFE-41BA-2EAE-BC19-E5522D2A3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019" y="13335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M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66DF6FC1-37CC-0AB1-ECCE-94B96001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319" y="19431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x</a:t>
            </a:r>
            <a:r>
              <a:rPr lang="en-US" b="0" i="1" baseline="-25000"/>
              <a:t>i</a:t>
            </a:r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8688F632-CFCD-816B-D674-1E9D2732B3B6}"/>
              </a:ext>
            </a:extLst>
          </p:cNvPr>
          <p:cNvGrpSpPr>
            <a:grpSpLocks/>
          </p:cNvGrpSpPr>
          <p:nvPr/>
        </p:nvGrpSpPr>
        <p:grpSpPr bwMode="auto">
          <a:xfrm>
            <a:off x="765419" y="4457700"/>
            <a:ext cx="4375150" cy="1981200"/>
            <a:chOff x="192" y="2880"/>
            <a:chExt cx="2756" cy="1248"/>
          </a:xfrm>
        </p:grpSpPr>
        <p:grpSp>
          <p:nvGrpSpPr>
            <p:cNvPr id="24" name="Group 22">
              <a:extLst>
                <a:ext uri="{FF2B5EF4-FFF2-40B4-BE49-F238E27FC236}">
                  <a16:creationId xmlns:a16="http://schemas.microsoft.com/office/drawing/2014/main" id="{F2416B96-A582-7C37-CA38-AE625A9284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2906"/>
              <a:ext cx="2756" cy="1222"/>
              <a:chOff x="1276" y="2666"/>
              <a:chExt cx="3284" cy="1462"/>
            </a:xfrm>
          </p:grpSpPr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id="{4C6C689C-5B52-CE9A-7C43-742EB4A6C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0" y="3434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utoShape 24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45857398-044C-6A83-2F88-1C95DA2AE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666"/>
                <a:ext cx="1412" cy="1462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Oval 25">
                <a:extLst>
                  <a:ext uri="{FF2B5EF4-FFF2-40B4-BE49-F238E27FC236}">
                    <a16:creationId xmlns:a16="http://schemas.microsoft.com/office/drawing/2014/main" id="{D14A56FE-5C1A-6771-8E48-21B41883BD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41" y="2831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Oval 26">
                <a:extLst>
                  <a:ext uri="{FF2B5EF4-FFF2-40B4-BE49-F238E27FC236}">
                    <a16:creationId xmlns:a16="http://schemas.microsoft.com/office/drawing/2014/main" id="{767724E8-4D40-AF3B-23D5-4F492600C5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25" y="3866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27">
                <a:extLst>
                  <a:ext uri="{FF2B5EF4-FFF2-40B4-BE49-F238E27FC236}">
                    <a16:creationId xmlns:a16="http://schemas.microsoft.com/office/drawing/2014/main" id="{C03444A8-B6AD-ACF7-A6CF-87B2F924F0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72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8">
                <a:extLst>
                  <a:ext uri="{FF2B5EF4-FFF2-40B4-BE49-F238E27FC236}">
                    <a16:creationId xmlns:a16="http://schemas.microsoft.com/office/drawing/2014/main" id="{F0D2EDD1-2290-BB60-91AC-B5E978F44B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13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9">
                <a:extLst>
                  <a:ext uri="{FF2B5EF4-FFF2-40B4-BE49-F238E27FC236}">
                    <a16:creationId xmlns:a16="http://schemas.microsoft.com/office/drawing/2014/main" id="{746E2B46-C8E1-5F0F-FA1A-DA9ECC07EC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56" y="316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utoShape 30">
                <a:hlinkClick r:id="" action="ppaction://hlinkshowjump?jump=firstslide" highlightClick="1"/>
                <a:extLst>
                  <a:ext uri="{FF2B5EF4-FFF2-40B4-BE49-F238E27FC236}">
                    <a16:creationId xmlns:a16="http://schemas.microsoft.com/office/drawing/2014/main" id="{4BD6A719-619C-6C2B-E047-223036BA3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47942">
                <a:off x="3628" y="2954"/>
                <a:ext cx="932" cy="1126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31">
                <a:extLst>
                  <a:ext uri="{FF2B5EF4-FFF2-40B4-BE49-F238E27FC236}">
                    <a16:creationId xmlns:a16="http://schemas.microsoft.com/office/drawing/2014/main" id="{14BEED21-0574-E72A-73F8-F198C3324E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32">
                <a:extLst>
                  <a:ext uri="{FF2B5EF4-FFF2-40B4-BE49-F238E27FC236}">
                    <a16:creationId xmlns:a16="http://schemas.microsoft.com/office/drawing/2014/main" id="{D7B9A966-37AB-C2D4-B0BC-9BB0786D61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3887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33">
                <a:extLst>
                  <a:ext uri="{FF2B5EF4-FFF2-40B4-BE49-F238E27FC236}">
                    <a16:creationId xmlns:a16="http://schemas.microsoft.com/office/drawing/2014/main" id="{0FF28AF8-EC05-CA01-D66A-2090F44B25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36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34">
                <a:extLst>
                  <a:ext uri="{FF2B5EF4-FFF2-40B4-BE49-F238E27FC236}">
                    <a16:creationId xmlns:a16="http://schemas.microsoft.com/office/drawing/2014/main" id="{0C8BFAF9-7640-FF7A-75C4-7ED89E99E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44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35">
                <a:extLst>
                  <a:ext uri="{FF2B5EF4-FFF2-40B4-BE49-F238E27FC236}">
                    <a16:creationId xmlns:a16="http://schemas.microsoft.com/office/drawing/2014/main" id="{F8221F81-7334-31B6-4722-B6D22DC7FA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93" y="340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5EDE79F8-07FC-E401-2D09-1A9BE0FF5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" y="321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i="1"/>
                <a:t>T</a:t>
              </a:r>
            </a:p>
          </p:txBody>
        </p:sp>
        <p:sp>
          <p:nvSpPr>
            <p:cNvPr id="26" name="Text Box 37">
              <a:extLst>
                <a:ext uri="{FF2B5EF4-FFF2-40B4-BE49-F238E27FC236}">
                  <a16:creationId xmlns:a16="http://schemas.microsoft.com/office/drawing/2014/main" id="{3281ECDA-6163-259A-BFB0-B73EE59EE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80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i="1"/>
                <a:t>x</a:t>
              </a:r>
              <a:r>
                <a:rPr lang="en-US" b="0" i="1" baseline="-25000"/>
                <a:t>i</a:t>
              </a:r>
            </a:p>
          </p:txBody>
        </p:sp>
        <p:sp>
          <p:nvSpPr>
            <p:cNvPr id="27" name="Text Box 38">
              <a:extLst>
                <a:ext uri="{FF2B5EF4-FFF2-40B4-BE49-F238E27FC236}">
                  <a16:creationId xmlns:a16="http://schemas.microsoft.com/office/drawing/2014/main" id="{E26FF615-8B81-693E-67B0-B7774EFD2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072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i="1"/>
                <a:t>x</a:t>
              </a:r>
              <a:r>
                <a:rPr lang="en-US" b="0" i="1" baseline="-25000"/>
                <a:t>i</a:t>
              </a:r>
            </a:p>
          </p:txBody>
        </p:sp>
        <p:sp>
          <p:nvSpPr>
            <p:cNvPr id="28" name="Text Box 39">
              <a:extLst>
                <a:ext uri="{FF2B5EF4-FFF2-40B4-BE49-F238E27FC236}">
                  <a16:creationId xmlns:a16="http://schemas.microsoft.com/office/drawing/2014/main" id="{E3F82D05-DC0E-3685-4404-7AE4DC124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3081"/>
              <a:ext cx="1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i="1">
                  <a:cs typeface="Times New Roman" pitchFamily="18" charset="0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F1DC-F152-17E4-333C-064A3B1C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want to align but have no prior matched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87C78-6BDF-4A2D-81AD-F4912A49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14A953-1D5E-6BBB-2972-C7259C35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85" y="1018801"/>
            <a:ext cx="7886700" cy="4351338"/>
          </a:xfrm>
        </p:spPr>
        <p:txBody>
          <a:bodyPr/>
          <a:lstStyle/>
          <a:p>
            <a:r>
              <a:rPr lang="en-US" dirty="0"/>
              <a:t>Hough transform and RANSAC not applicable</a:t>
            </a:r>
          </a:p>
          <a:p>
            <a:endParaRPr lang="en-US" dirty="0"/>
          </a:p>
          <a:p>
            <a:r>
              <a:rPr lang="en-US" dirty="0"/>
              <a:t>Important applications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2" descr="http://www.judiciaryreport.com/images/brain-scans-84-08.jpg">
            <a:extLst>
              <a:ext uri="{FF2B5EF4-FFF2-40B4-BE49-F238E27FC236}">
                <a16:creationId xmlns:a16="http://schemas.microsoft.com/office/drawing/2014/main" id="{F3B9EEDA-70E5-9DE8-43A5-5E376469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635" y="2774576"/>
            <a:ext cx="3352800" cy="2011680"/>
          </a:xfrm>
          <a:prstGeom prst="rect">
            <a:avLst/>
          </a:prstGeom>
          <a:noFill/>
        </p:spPr>
      </p:pic>
      <p:pic>
        <p:nvPicPr>
          <p:cNvPr id="7" name="Picture 4" descr="http://cgg-journal.com/2004-2/02/image006.jpg">
            <a:extLst>
              <a:ext uri="{FF2B5EF4-FFF2-40B4-BE49-F238E27FC236}">
                <a16:creationId xmlns:a16="http://schemas.microsoft.com/office/drawing/2014/main" id="{9A1840A7-3F94-3870-21E5-E21D3438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2635" y="2774576"/>
            <a:ext cx="2088292" cy="20574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48382E-2BBD-84D1-AB0B-D693AC449C60}"/>
              </a:ext>
            </a:extLst>
          </p:cNvPr>
          <p:cNvSpPr txBox="1"/>
          <p:nvPr/>
        </p:nvSpPr>
        <p:spPr>
          <a:xfrm>
            <a:off x="600635" y="4908176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imaging: match brain scans or contours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DA6D1-6771-5FFA-D42C-6953B84D27FB}"/>
              </a:ext>
            </a:extLst>
          </p:cNvPr>
          <p:cNvSpPr txBox="1"/>
          <p:nvPr/>
        </p:nvSpPr>
        <p:spPr>
          <a:xfrm>
            <a:off x="4639235" y="4908176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Robotics: match point clouds</a:t>
            </a:r>
          </a:p>
        </p:txBody>
      </p:sp>
    </p:spTree>
    <p:extLst>
      <p:ext uri="{BB962C8B-B14F-4D97-AF65-F5344CB8AC3E}">
        <p14:creationId xmlns:p14="http://schemas.microsoft.com/office/powerpoint/2010/main" val="391789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FBAE-4C80-5ED1-F697-4824E2C2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Closest Points (ICP)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7B8BC-52A9-9D2E-19D8-BA421B22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3C8DCD-4C2B-2401-46B8-A0ADA219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952500"/>
            <a:ext cx="8229600" cy="4953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	Goal: estimate transform between two dense sets of points</a:t>
            </a:r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Initialize</a:t>
            </a:r>
            <a:r>
              <a:rPr lang="en-US" sz="2600" dirty="0"/>
              <a:t> transformation (e.g., compute difference in means and scale)</a:t>
            </a:r>
            <a:endParaRPr lang="en-US" sz="2600" b="1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Assign</a:t>
            </a:r>
            <a:r>
              <a:rPr lang="en-US" sz="2600" dirty="0"/>
              <a:t> each point in {Set 1} to its nearest neighbor in {Set 2}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Estimate</a:t>
            </a:r>
            <a:r>
              <a:rPr lang="en-US" sz="2600" dirty="0"/>
              <a:t> transformation parameters </a:t>
            </a:r>
          </a:p>
          <a:p>
            <a:pPr marL="914400" lvl="1" indent="-514350"/>
            <a:r>
              <a:rPr lang="en-US" sz="2200" dirty="0"/>
              <a:t>e.g., least squares or robust least squares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Transform</a:t>
            </a:r>
            <a:r>
              <a:rPr lang="en-US" sz="2600" dirty="0"/>
              <a:t> the points in {Set 1} using estimated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Repeat</a:t>
            </a:r>
            <a:r>
              <a:rPr lang="en-US" sz="2600" dirty="0"/>
              <a:t> steps 2-4 until change is very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BCD4-CB69-C6D8-8BE9-8DC9CCB5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translation: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32303-FB2C-90E9-DA69-0CA088E4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D958B-5FC7-EC89-0934-67C14DD087AE}"/>
              </a:ext>
            </a:extLst>
          </p:cNvPr>
          <p:cNvSpPr/>
          <p:nvPr/>
        </p:nvSpPr>
        <p:spPr>
          <a:xfrm>
            <a:off x="829236" y="1125071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bj14__0">
            <a:extLst>
              <a:ext uri="{FF2B5EF4-FFF2-40B4-BE49-F238E27FC236}">
                <a16:creationId xmlns:a16="http://schemas.microsoft.com/office/drawing/2014/main" id="{9C5E1CE2-675E-6FF1-E0F8-112C69D9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411" y="1501309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00">
            <a:extLst>
              <a:ext uri="{FF2B5EF4-FFF2-40B4-BE49-F238E27FC236}">
                <a16:creationId xmlns:a16="http://schemas.microsoft.com/office/drawing/2014/main" id="{0C7A4E36-CCA2-9A69-9C18-4C73B03EF04A}"/>
              </a:ext>
            </a:extLst>
          </p:cNvPr>
          <p:cNvGrpSpPr>
            <a:grpSpLocks/>
          </p:cNvGrpSpPr>
          <p:nvPr/>
        </p:nvGrpSpPr>
        <p:grpSpPr bwMode="auto">
          <a:xfrm>
            <a:off x="1391211" y="1693396"/>
            <a:ext cx="1625633" cy="1406525"/>
            <a:chOff x="2051050" y="2600325"/>
            <a:chExt cx="1625282" cy="14065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48E0C2-771E-DCF5-C712-4490E00BC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1C8D93DC-F199-9628-F966-B23DEDF01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B6F22B27-6AA2-74D3-EF2F-038D9543B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53168DD5-CCEF-3377-DE91-F261FD893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7345C21D-8EBF-4870-41E3-7DFF07772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41628F72-CF7A-E3C9-682B-2E0A14E01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BD089167-6C80-83DB-D7C9-B9A9CBEB4E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EE634E67-648E-D9A9-4A52-5C13D6179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479D8204-2F57-75DE-C7B2-CE03180CB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12F0B09E-BAFE-5336-B79A-B260817C73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88B114AB-3451-95CF-2B59-0CB309282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6D60B7B2-E013-3F01-C38A-09D4524FA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A4590C1F-DBAF-8828-B79E-AD803E36B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E2AC0CDB-ACA1-DDD1-F6BF-059D14588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0A5B42D9-099E-E145-3838-1B1B7961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EB8B7E36-E791-FEDC-97FD-CBADFA99B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7" name="Line 23">
                <a:extLst>
                  <a:ext uri="{FF2B5EF4-FFF2-40B4-BE49-F238E27FC236}">
                    <a16:creationId xmlns:a16="http://schemas.microsoft.com/office/drawing/2014/main" id="{14BA1B93-28D0-B6CE-7FBA-60053CEDA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" name="Line 24">
                <a:extLst>
                  <a:ext uri="{FF2B5EF4-FFF2-40B4-BE49-F238E27FC236}">
                    <a16:creationId xmlns:a16="http://schemas.microsoft.com/office/drawing/2014/main" id="{03B367EF-7D1E-6C71-D9F2-B773DC5D2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14" name="Rectangle 91">
              <a:extLst>
                <a:ext uri="{FF2B5EF4-FFF2-40B4-BE49-F238E27FC236}">
                  <a16:creationId xmlns:a16="http://schemas.microsoft.com/office/drawing/2014/main" id="{1FDD6C93-5638-D2F3-10F0-80025ED1D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92">
              <a:extLst>
                <a:ext uri="{FF2B5EF4-FFF2-40B4-BE49-F238E27FC236}">
                  <a16:creationId xmlns:a16="http://schemas.microsoft.com/office/drawing/2014/main" id="{C2077107-49D0-C043-0CD6-4A6CB580A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16" name="Rectangle 93">
              <a:extLst>
                <a:ext uri="{FF2B5EF4-FFF2-40B4-BE49-F238E27FC236}">
                  <a16:creationId xmlns:a16="http://schemas.microsoft.com/office/drawing/2014/main" id="{11566045-F87E-B431-468B-89E4D4F92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8565C9A-77CA-A043-5292-E408D94887B9}"/>
              </a:ext>
            </a:extLst>
          </p:cNvPr>
          <p:cNvSpPr/>
          <p:nvPr/>
        </p:nvSpPr>
        <p:spPr>
          <a:xfrm>
            <a:off x="5325036" y="1125071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5" descr="obj14__0">
            <a:extLst>
              <a:ext uri="{FF2B5EF4-FFF2-40B4-BE49-F238E27FC236}">
                <a16:creationId xmlns:a16="http://schemas.microsoft.com/office/drawing/2014/main" id="{D10E60CC-DC80-D9B5-8C62-1A948DF7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1498" y="2296646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>
            <a:extLst>
              <a:ext uri="{FF2B5EF4-FFF2-40B4-BE49-F238E27FC236}">
                <a16:creationId xmlns:a16="http://schemas.microsoft.com/office/drawing/2014/main" id="{F1B168F0-E6FB-3B83-B8C8-4E64E8B00F6E}"/>
              </a:ext>
            </a:extLst>
          </p:cNvPr>
          <p:cNvGrpSpPr>
            <a:grpSpLocks/>
          </p:cNvGrpSpPr>
          <p:nvPr/>
        </p:nvGrpSpPr>
        <p:grpSpPr bwMode="auto">
          <a:xfrm>
            <a:off x="6663298" y="2488733"/>
            <a:ext cx="1625633" cy="1406525"/>
            <a:chOff x="2051050" y="2600325"/>
            <a:chExt cx="1625282" cy="1406525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979D9F1A-7844-18C6-2588-9C0D6E44E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9F21987E-14D6-C545-FA57-F8AFEF815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>
                <a:extLst>
                  <a:ext uri="{FF2B5EF4-FFF2-40B4-BE49-F238E27FC236}">
                    <a16:creationId xmlns:a16="http://schemas.microsoft.com/office/drawing/2014/main" id="{4310BD5B-EC61-5C74-7012-9DAD7125A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6A366193-B77C-09EF-2577-EEAC00D1B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96E68AAE-CB91-E54E-47F0-57B9693F4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>
                <a:extLst>
                  <a:ext uri="{FF2B5EF4-FFF2-40B4-BE49-F238E27FC236}">
                    <a16:creationId xmlns:a16="http://schemas.microsoft.com/office/drawing/2014/main" id="{FF9A6A9C-AB91-5322-CEA5-95D6A5144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7C1C95B7-BD78-2E53-7A1A-E34533F638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77647E5E-2D7E-6C68-EA87-AC711B304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6010F728-5FA5-A2B5-1138-9DD73E4DC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6D5A76EF-519B-F7D9-35C5-97554A030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28CB9107-76D3-2D53-1545-952A7F7E4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4A720A63-2A66-1A66-3FE4-8D393B550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59B43CF8-03AE-C577-0507-1513AF130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DA09C55D-7768-4041-AF32-057CA65F7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>
                <a:extLst>
                  <a:ext uri="{FF2B5EF4-FFF2-40B4-BE49-F238E27FC236}">
                    <a16:creationId xmlns:a16="http://schemas.microsoft.com/office/drawing/2014/main" id="{26693727-39A0-3727-A99D-B99B76F84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E3AC5F13-9F4B-49BE-3696-5D7DBE1B9C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79D7CE3D-8435-1387-CF78-C65431546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4235F3E9-E68E-5825-DC06-73D214FC8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>
              <a:extLst>
                <a:ext uri="{FF2B5EF4-FFF2-40B4-BE49-F238E27FC236}">
                  <a16:creationId xmlns:a16="http://schemas.microsoft.com/office/drawing/2014/main" id="{16119A01-5942-AD32-A5B9-3BEC7A8DA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>
              <a:extLst>
                <a:ext uri="{FF2B5EF4-FFF2-40B4-BE49-F238E27FC236}">
                  <a16:creationId xmlns:a16="http://schemas.microsoft.com/office/drawing/2014/main" id="{57A83563-6AEE-1532-ACAD-B434F4699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Rectangle 93">
              <a:extLst>
                <a:ext uri="{FF2B5EF4-FFF2-40B4-BE49-F238E27FC236}">
                  <a16:creationId xmlns:a16="http://schemas.microsoft.com/office/drawing/2014/main" id="{938C409C-8708-59B5-48EB-F751677FA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16DFD2F-BB26-2713-A45B-4936B675C8C8}"/>
              </a:ext>
            </a:extLst>
          </p:cNvPr>
          <p:cNvSpPr txBox="1"/>
          <p:nvPr/>
        </p:nvSpPr>
        <p:spPr>
          <a:xfrm>
            <a:off x="600636" y="4782671"/>
            <a:ext cx="851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 matched points in {A} and {B}, estimate the translation of the object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EE16ED5-7B20-6422-B17A-700108621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600158"/>
              </p:ext>
            </p:extLst>
          </p:nvPr>
        </p:nvGraphicFramePr>
        <p:xfrm>
          <a:off x="3496236" y="5239871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236" y="5239871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50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FEA6-B8E5-4C66-9162-D1738443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Translation: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53777-9822-07CE-8161-5F08EDE0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75CDE-A57E-6133-0048-A4905131132F}"/>
              </a:ext>
            </a:extLst>
          </p:cNvPr>
          <p:cNvSpPr/>
          <p:nvPr/>
        </p:nvSpPr>
        <p:spPr>
          <a:xfrm>
            <a:off x="1698812" y="828664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bj14__0">
            <a:extLst>
              <a:ext uri="{FF2B5EF4-FFF2-40B4-BE49-F238E27FC236}">
                <a16:creationId xmlns:a16="http://schemas.microsoft.com/office/drawing/2014/main" id="{6E59638A-261A-9A15-2C70-90253DC3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987" y="1204902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00">
            <a:extLst>
              <a:ext uri="{FF2B5EF4-FFF2-40B4-BE49-F238E27FC236}">
                <a16:creationId xmlns:a16="http://schemas.microsoft.com/office/drawing/2014/main" id="{2308CDA5-41F4-5322-DC38-AD5418A1C4CB}"/>
              </a:ext>
            </a:extLst>
          </p:cNvPr>
          <p:cNvGrpSpPr>
            <a:grpSpLocks/>
          </p:cNvGrpSpPr>
          <p:nvPr/>
        </p:nvGrpSpPr>
        <p:grpSpPr bwMode="auto">
          <a:xfrm>
            <a:off x="2260787" y="1396989"/>
            <a:ext cx="1625633" cy="1406525"/>
            <a:chOff x="2051050" y="2600325"/>
            <a:chExt cx="1625282" cy="14065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953802-4A48-9C83-138D-FC59904FC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2B63C2DE-5186-0570-E931-FE093760D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C26E5AA-5631-829B-11F0-58C7785D0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3DF3A652-A21E-E0A6-01EC-92F60E0388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5925C75-6EF3-2DE8-9E51-C767DB5F3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3207C62C-226C-8CEB-06A9-197F7D711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DD829420-E6A6-AB69-9BAA-18B3D89F0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C2DE0181-B62D-8FED-9759-40345794A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B2F719D8-C7DE-37C8-542B-C071B0006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72B7CF95-4472-240D-4E51-93DFD5913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92533164-87A4-80B9-F697-EC8EF306B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91066A3E-0ECF-F24B-9F3C-35B6D0EEE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37ABD707-489E-01AE-A124-83F6D2F4A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5244F917-26FB-B270-55E4-356FC8835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76F4C705-C9A9-9E62-22C3-33B9A429E2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EB53550A-7798-798D-8DF3-3599AE6F0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7" name="Line 23">
                <a:extLst>
                  <a:ext uri="{FF2B5EF4-FFF2-40B4-BE49-F238E27FC236}">
                    <a16:creationId xmlns:a16="http://schemas.microsoft.com/office/drawing/2014/main" id="{AE246330-85C5-16FD-2F83-31F397859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" name="Line 24">
                <a:extLst>
                  <a:ext uri="{FF2B5EF4-FFF2-40B4-BE49-F238E27FC236}">
                    <a16:creationId xmlns:a16="http://schemas.microsoft.com/office/drawing/2014/main" id="{E060644D-8331-020E-CF1D-F1AE7A61F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14" name="Rectangle 91">
              <a:extLst>
                <a:ext uri="{FF2B5EF4-FFF2-40B4-BE49-F238E27FC236}">
                  <a16:creationId xmlns:a16="http://schemas.microsoft.com/office/drawing/2014/main" id="{ED5B19FF-212D-19E4-740A-F36C6DC0B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92">
              <a:extLst>
                <a:ext uri="{FF2B5EF4-FFF2-40B4-BE49-F238E27FC236}">
                  <a16:creationId xmlns:a16="http://schemas.microsoft.com/office/drawing/2014/main" id="{8244690C-BEDC-E7D8-8C11-907FDD83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16" name="Rectangle 93">
              <a:extLst>
                <a:ext uri="{FF2B5EF4-FFF2-40B4-BE49-F238E27FC236}">
                  <a16:creationId xmlns:a16="http://schemas.microsoft.com/office/drawing/2014/main" id="{5E85DBF7-FBB1-983D-70E1-A6B11C79B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DC9988-3103-87EF-ECBD-12C99172A875}"/>
              </a:ext>
            </a:extLst>
          </p:cNvPr>
          <p:cNvSpPr/>
          <p:nvPr/>
        </p:nvSpPr>
        <p:spPr>
          <a:xfrm>
            <a:off x="6194612" y="828664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5" descr="obj14__0">
            <a:extLst>
              <a:ext uri="{FF2B5EF4-FFF2-40B4-BE49-F238E27FC236}">
                <a16:creationId xmlns:a16="http://schemas.microsoft.com/office/drawing/2014/main" id="{8A08BB34-B873-56C3-6360-E52B7A09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1074" y="2000239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>
            <a:extLst>
              <a:ext uri="{FF2B5EF4-FFF2-40B4-BE49-F238E27FC236}">
                <a16:creationId xmlns:a16="http://schemas.microsoft.com/office/drawing/2014/main" id="{67AB59FA-D786-61EF-FE21-421379BECA02}"/>
              </a:ext>
            </a:extLst>
          </p:cNvPr>
          <p:cNvGrpSpPr>
            <a:grpSpLocks/>
          </p:cNvGrpSpPr>
          <p:nvPr/>
        </p:nvGrpSpPr>
        <p:grpSpPr bwMode="auto">
          <a:xfrm>
            <a:off x="7532874" y="2192326"/>
            <a:ext cx="1625633" cy="1406525"/>
            <a:chOff x="2051050" y="2600325"/>
            <a:chExt cx="1625282" cy="1406525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4EE26BD6-186C-B296-0D74-757CDBB95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AABD3DBD-886A-0AB0-65FA-75D9B9A10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>
                <a:extLst>
                  <a:ext uri="{FF2B5EF4-FFF2-40B4-BE49-F238E27FC236}">
                    <a16:creationId xmlns:a16="http://schemas.microsoft.com/office/drawing/2014/main" id="{E0D803DC-6F72-310F-1D63-73A16F23A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DD7066B8-835B-1379-B3F8-05E1816DE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709E0073-515E-654C-010B-E0A20F21A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>
                <a:extLst>
                  <a:ext uri="{FF2B5EF4-FFF2-40B4-BE49-F238E27FC236}">
                    <a16:creationId xmlns:a16="http://schemas.microsoft.com/office/drawing/2014/main" id="{A97B1903-8CF2-C46F-66D7-3C2A0F4BA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BC51F636-5FB4-4C77-2CC1-401A0F833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CCC3C2A1-1D57-E76B-90C3-0D5D1A82A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0F8ABDBB-C2EE-3A0B-E48F-F022F772D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FDAA167E-F3DD-B494-32ED-D83964C4F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FC4657FD-F3AF-7DF2-6DA5-5446D80AA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303E0CC8-08BE-236C-BC8A-5D53FE53C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8D7FACDD-5CC0-B7BC-AD15-81BC3F4299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2AF62A65-85B4-4F85-A6CC-5CA80916F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>
                <a:extLst>
                  <a:ext uri="{FF2B5EF4-FFF2-40B4-BE49-F238E27FC236}">
                    <a16:creationId xmlns:a16="http://schemas.microsoft.com/office/drawing/2014/main" id="{636E83B7-4913-2E08-7E31-B18E976D8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29F4BADC-F789-159A-F51C-624762FBFA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40EF61E8-BCB9-A1C0-49A9-5AECC04A9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53F37A1D-6F4D-299E-CF4B-037739509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>
              <a:extLst>
                <a:ext uri="{FF2B5EF4-FFF2-40B4-BE49-F238E27FC236}">
                  <a16:creationId xmlns:a16="http://schemas.microsoft.com/office/drawing/2014/main" id="{CC423202-A06F-C2D5-16E6-8BCD7484F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>
              <a:extLst>
                <a:ext uri="{FF2B5EF4-FFF2-40B4-BE49-F238E27FC236}">
                  <a16:creationId xmlns:a16="http://schemas.microsoft.com/office/drawing/2014/main" id="{6D4A9D12-CF7E-9FD2-4B54-BF218BF2C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Rectangle 93">
              <a:extLst>
                <a:ext uri="{FF2B5EF4-FFF2-40B4-BE49-F238E27FC236}">
                  <a16:creationId xmlns:a16="http://schemas.microsoft.com/office/drawing/2014/main" id="{46B1B0DC-C630-BC0C-AC05-93DF8530C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D4EE3-481C-01AD-0E91-57875041FFE4}"/>
              </a:ext>
            </a:extLst>
          </p:cNvPr>
          <p:cNvSpPr txBox="1"/>
          <p:nvPr/>
        </p:nvSpPr>
        <p:spPr>
          <a:xfrm>
            <a:off x="1698812" y="416421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Least squares solution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E08D09C-628C-BC28-ED55-121EC9E24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314392"/>
              </p:ext>
            </p:extLst>
          </p:nvPr>
        </p:nvGraphicFramePr>
        <p:xfrm>
          <a:off x="7413812" y="4333864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812" y="4333864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ight Arrow 80">
            <a:extLst>
              <a:ext uri="{FF2B5EF4-FFF2-40B4-BE49-F238E27FC236}">
                <a16:creationId xmlns:a16="http://schemas.microsoft.com/office/drawing/2014/main" id="{C23CBAD9-8DF7-8460-58AB-7D4B2AFB76BE}"/>
              </a:ext>
            </a:extLst>
          </p:cNvPr>
          <p:cNvSpPr/>
          <p:nvPr/>
        </p:nvSpPr>
        <p:spPr>
          <a:xfrm>
            <a:off x="5356412" y="273366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3EF3BD-1B81-5B8E-4175-7D2518412E16}"/>
              </a:ext>
            </a:extLst>
          </p:cNvPr>
          <p:cNvSpPr txBox="1"/>
          <p:nvPr/>
        </p:nvSpPr>
        <p:spPr>
          <a:xfrm>
            <a:off x="5290277" y="2276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03BE4D-E1AC-3130-1305-266C76C75EE4}"/>
              </a:ext>
            </a:extLst>
          </p:cNvPr>
          <p:cNvSpPr txBox="1"/>
          <p:nvPr/>
        </p:nvSpPr>
        <p:spPr>
          <a:xfrm>
            <a:off x="1775012" y="4549676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Write down objective function</a:t>
            </a:r>
          </a:p>
          <a:p>
            <a:pPr marL="342900" indent="-342900">
              <a:buAutoNum type="arabicPeriod"/>
            </a:pPr>
            <a:r>
              <a:rPr lang="en-US" dirty="0"/>
              <a:t>Derived solution</a:t>
            </a:r>
          </a:p>
          <a:p>
            <a:pPr marL="800100" lvl="1" indent="-342900">
              <a:buAutoNum type="alphaLcParenR"/>
            </a:pPr>
            <a:r>
              <a:rPr lang="en-US" dirty="0"/>
              <a:t>Compute derivative</a:t>
            </a:r>
          </a:p>
          <a:p>
            <a:pPr marL="800100" lvl="1" indent="-342900">
              <a:buAutoNum type="alphaLcParenR"/>
            </a:pPr>
            <a:r>
              <a:rPr lang="en-US" dirty="0"/>
              <a:t>Compute solution</a:t>
            </a:r>
          </a:p>
          <a:p>
            <a:pPr marL="342900" indent="-342900">
              <a:buAutoNum type="arabicPeriod"/>
            </a:pPr>
            <a:r>
              <a:rPr lang="en-US" dirty="0"/>
              <a:t>Computational solution</a:t>
            </a:r>
          </a:p>
          <a:p>
            <a:pPr marL="800100" lvl="1" indent="-342900">
              <a:buAutoNum type="alphaLcParenR"/>
            </a:pPr>
            <a:r>
              <a:rPr lang="en-US" dirty="0"/>
              <a:t>Write in form Ax=b</a:t>
            </a:r>
          </a:p>
          <a:p>
            <a:pPr marL="800100" lvl="1" indent="-342900">
              <a:buAutoNum type="alphaLcParenR"/>
            </a:pPr>
            <a:r>
              <a:rPr lang="en-US" dirty="0"/>
              <a:t>Solve using pseudo-inverse or eigenvalue  decomposition</a:t>
            </a:r>
          </a:p>
        </p:txBody>
      </p:sp>
      <p:graphicFrame>
        <p:nvGraphicFramePr>
          <p:cNvPr id="58" name="Object 3">
            <a:extLst>
              <a:ext uri="{FF2B5EF4-FFF2-40B4-BE49-F238E27FC236}">
                <a16:creationId xmlns:a16="http://schemas.microsoft.com/office/drawing/2014/main" id="{1427719B-5B9D-9841-B583-C15381359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999836"/>
              </p:ext>
            </p:extLst>
          </p:nvPr>
        </p:nvGraphicFramePr>
        <p:xfrm>
          <a:off x="7566212" y="5363411"/>
          <a:ext cx="1905000" cy="148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320" imgH="1168200" progId="Equation.3">
                  <p:embed/>
                </p:oleObj>
              </mc:Choice>
              <mc:Fallback>
                <p:oleObj name="Equation" r:id="rId5" imgW="1498320" imgH="1168200" progId="Equation.3">
                  <p:embed/>
                  <p:pic>
                    <p:nvPicPr>
                      <p:cNvPr id="2375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212" y="5363411"/>
                        <a:ext cx="1905000" cy="14850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1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7DFE-6BA4-ED4A-83E5-CE84208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Translation: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5B92-F32A-4797-0995-68D96548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C59A-B4E8-3AC6-7C6E-1E4FAF51F464}"/>
              </a:ext>
            </a:extLst>
          </p:cNvPr>
          <p:cNvSpPr/>
          <p:nvPr/>
        </p:nvSpPr>
        <p:spPr>
          <a:xfrm>
            <a:off x="676835" y="9906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obj14__0">
            <a:extLst>
              <a:ext uri="{FF2B5EF4-FFF2-40B4-BE49-F238E27FC236}">
                <a16:creationId xmlns:a16="http://schemas.microsoft.com/office/drawing/2014/main" id="{EE3660F6-8B3C-3E2D-59FD-6B5529EC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010" y="13668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00">
            <a:extLst>
              <a:ext uri="{FF2B5EF4-FFF2-40B4-BE49-F238E27FC236}">
                <a16:creationId xmlns:a16="http://schemas.microsoft.com/office/drawing/2014/main" id="{0B193C83-E1BE-EAE9-BDE3-4AEEE9B3AE49}"/>
              </a:ext>
            </a:extLst>
          </p:cNvPr>
          <p:cNvGrpSpPr>
            <a:grpSpLocks/>
          </p:cNvGrpSpPr>
          <p:nvPr/>
        </p:nvGrpSpPr>
        <p:grpSpPr bwMode="auto">
          <a:xfrm>
            <a:off x="1238810" y="1558925"/>
            <a:ext cx="1625633" cy="1406525"/>
            <a:chOff x="2051050" y="2600325"/>
            <a:chExt cx="1625282" cy="14065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20E029-3B21-AE94-3A78-23FE42A2A0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2254129D-B72B-F8A6-4DE3-8C989A27F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D203B0B7-D5DE-39FC-3283-D5610F18D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76F05317-81B6-EED4-7E14-6992D88A5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E78F7F78-17AF-A508-10CB-47FF5375F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1D7F224B-239B-0E45-2E65-10264DC32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C3CA9156-FA18-7FF0-7EF8-EB367C3C4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1A7A4F7C-5F1D-6A02-DC9D-9DCFCF772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84C15A0D-102B-00B5-A4F7-2366AB23D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59A70042-E426-EA62-31A1-113C48531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65864B48-2053-74EA-9D13-40B65ED66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610B2D00-7F0E-C353-58A4-86589EE6F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86C1D962-08C8-6F0B-37F6-D61304032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FAFA0D3D-DDAB-CC44-CDF9-E5DE68B51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D7C5307B-F0E8-542D-9423-5B1E94859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AF8BEE84-AB5A-3851-BF3A-7526484F8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7" name="Line 23">
                <a:extLst>
                  <a:ext uri="{FF2B5EF4-FFF2-40B4-BE49-F238E27FC236}">
                    <a16:creationId xmlns:a16="http://schemas.microsoft.com/office/drawing/2014/main" id="{222693FA-FBA1-212E-F8ED-4C264C4C2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" name="Line 24">
                <a:extLst>
                  <a:ext uri="{FF2B5EF4-FFF2-40B4-BE49-F238E27FC236}">
                    <a16:creationId xmlns:a16="http://schemas.microsoft.com/office/drawing/2014/main" id="{EDF36A1C-4155-9821-3E70-5769D1D5A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14" name="Rectangle 91">
              <a:extLst>
                <a:ext uri="{FF2B5EF4-FFF2-40B4-BE49-F238E27FC236}">
                  <a16:creationId xmlns:a16="http://schemas.microsoft.com/office/drawing/2014/main" id="{C5B3F0EA-B96F-EF6B-3DC7-7265D352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92">
              <a:extLst>
                <a:ext uri="{FF2B5EF4-FFF2-40B4-BE49-F238E27FC236}">
                  <a16:creationId xmlns:a16="http://schemas.microsoft.com/office/drawing/2014/main" id="{65EAE365-08AD-F629-C8BD-EBBE86D2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16" name="Rectangle 93">
              <a:extLst>
                <a:ext uri="{FF2B5EF4-FFF2-40B4-BE49-F238E27FC236}">
                  <a16:creationId xmlns:a16="http://schemas.microsoft.com/office/drawing/2014/main" id="{79668BF2-0385-675A-AAA7-AF3340462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64364-B749-A024-79AA-CAD991D8EC55}"/>
              </a:ext>
            </a:extLst>
          </p:cNvPr>
          <p:cNvSpPr/>
          <p:nvPr/>
        </p:nvSpPr>
        <p:spPr>
          <a:xfrm>
            <a:off x="5172635" y="9906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5" descr="obj14__0">
            <a:extLst>
              <a:ext uri="{FF2B5EF4-FFF2-40B4-BE49-F238E27FC236}">
                <a16:creationId xmlns:a16="http://schemas.microsoft.com/office/drawing/2014/main" id="{3BDD4C11-9768-FF78-B3B9-5B88611A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9097" y="21621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>
            <a:extLst>
              <a:ext uri="{FF2B5EF4-FFF2-40B4-BE49-F238E27FC236}">
                <a16:creationId xmlns:a16="http://schemas.microsoft.com/office/drawing/2014/main" id="{BAF57AA6-4D01-CA69-EFA1-9C7B63BB03A4}"/>
              </a:ext>
            </a:extLst>
          </p:cNvPr>
          <p:cNvGrpSpPr>
            <a:grpSpLocks/>
          </p:cNvGrpSpPr>
          <p:nvPr/>
        </p:nvGrpSpPr>
        <p:grpSpPr bwMode="auto">
          <a:xfrm>
            <a:off x="6510897" y="2354262"/>
            <a:ext cx="1625633" cy="1406525"/>
            <a:chOff x="2051050" y="2600325"/>
            <a:chExt cx="1625282" cy="1406525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5071FAEE-BB95-FF41-2D08-2225BA9DCE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A78F228E-1115-F572-5ABB-5C4B48EE2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>
                <a:extLst>
                  <a:ext uri="{FF2B5EF4-FFF2-40B4-BE49-F238E27FC236}">
                    <a16:creationId xmlns:a16="http://schemas.microsoft.com/office/drawing/2014/main" id="{6907318D-0BB2-97CC-6F9E-7107501B6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B6201798-5D3A-4A7F-978B-E26FA9E8E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57B36446-49F6-7EA3-F672-F80A207CB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>
                <a:extLst>
                  <a:ext uri="{FF2B5EF4-FFF2-40B4-BE49-F238E27FC236}">
                    <a16:creationId xmlns:a16="http://schemas.microsoft.com/office/drawing/2014/main" id="{EF53D922-D6DC-CC35-21A5-C639E1539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1D45A55E-3A1E-4D4B-EDDB-40D3C6A2B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32423D8A-F340-1ADF-AFC4-F8D76A504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926C67CE-26BF-FE30-8F5F-6AE97E372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63B90518-5584-5292-C70D-6DCD4B83D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F98604C8-45E0-648D-1A5F-E441FBD818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374A5076-6EA7-A510-2301-B238AC301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A45EDC2E-8700-6993-6133-830458A57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7370795D-89C8-D70E-94A8-C8DD5CD89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>
                <a:extLst>
                  <a:ext uri="{FF2B5EF4-FFF2-40B4-BE49-F238E27FC236}">
                    <a16:creationId xmlns:a16="http://schemas.microsoft.com/office/drawing/2014/main" id="{5E9C4A3B-1FFC-D2FD-63A7-EDBC57C15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1A1F2210-E9A2-DC61-DBC3-680F145D8C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83463248-9B15-58FF-2407-497779D92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202E0DD3-6C2D-6E8A-AE4C-8B784286C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>
              <a:extLst>
                <a:ext uri="{FF2B5EF4-FFF2-40B4-BE49-F238E27FC236}">
                  <a16:creationId xmlns:a16="http://schemas.microsoft.com/office/drawing/2014/main" id="{2EE40032-7124-971C-8E0A-DCCDED654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>
              <a:extLst>
                <a:ext uri="{FF2B5EF4-FFF2-40B4-BE49-F238E27FC236}">
                  <a16:creationId xmlns:a16="http://schemas.microsoft.com/office/drawing/2014/main" id="{2FA685FD-39FA-7B09-BA92-1E34F6FC6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Rectangle 93">
              <a:extLst>
                <a:ext uri="{FF2B5EF4-FFF2-40B4-BE49-F238E27FC236}">
                  <a16:creationId xmlns:a16="http://schemas.microsoft.com/office/drawing/2014/main" id="{D582FBB9-7388-C650-FEC1-7376E94DD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ED01C23-B6EC-B67A-5FC0-3992D6DB9FFB}"/>
              </a:ext>
            </a:extLst>
          </p:cNvPr>
          <p:cNvSpPr txBox="1"/>
          <p:nvPr/>
        </p:nvSpPr>
        <p:spPr>
          <a:xfrm>
            <a:off x="676835" y="4876800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RANSAC solution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134B803-9849-A2CA-75B2-9248DF4785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558649"/>
              </p:ext>
            </p:extLst>
          </p:nvPr>
        </p:nvGraphicFramePr>
        <p:xfrm>
          <a:off x="6468035" y="49530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035" y="49530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ight Arrow 80">
            <a:extLst>
              <a:ext uri="{FF2B5EF4-FFF2-40B4-BE49-F238E27FC236}">
                <a16:creationId xmlns:a16="http://schemas.microsoft.com/office/drawing/2014/main" id="{1047CEE4-5C73-AEDB-021A-08736643CA75}"/>
              </a:ext>
            </a:extLst>
          </p:cNvPr>
          <p:cNvSpPr/>
          <p:nvPr/>
        </p:nvSpPr>
        <p:spPr>
          <a:xfrm>
            <a:off x="4334435" y="28956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D3845-82D0-12E1-F975-1434B5471170}"/>
              </a:ext>
            </a:extLst>
          </p:cNvPr>
          <p:cNvSpPr txBox="1"/>
          <p:nvPr/>
        </p:nvSpPr>
        <p:spPr>
          <a:xfrm>
            <a:off x="4268300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7A6ED6-576F-7DE5-A9DC-693E3D321CAF}"/>
              </a:ext>
            </a:extLst>
          </p:cNvPr>
          <p:cNvSpPr txBox="1"/>
          <p:nvPr/>
        </p:nvSpPr>
        <p:spPr>
          <a:xfrm>
            <a:off x="753035" y="5275053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Sample a set of matching points (1 pair)</a:t>
            </a:r>
          </a:p>
          <a:p>
            <a:pPr marL="342900" indent="-342900">
              <a:buAutoNum type="arabicPeriod"/>
            </a:pPr>
            <a:r>
              <a:rPr lang="en-US" dirty="0"/>
              <a:t>Solve for transformation parameters</a:t>
            </a:r>
          </a:p>
          <a:p>
            <a:pPr marL="342900" indent="-342900">
              <a:buAutoNum type="arabicPeriod"/>
            </a:pPr>
            <a:r>
              <a:rPr lang="en-US" dirty="0"/>
              <a:t>Score parameters with number of inliers</a:t>
            </a:r>
          </a:p>
          <a:p>
            <a:pPr marL="342900" indent="-342900">
              <a:buAutoNum type="arabicPeriod"/>
            </a:pPr>
            <a:r>
              <a:rPr lang="en-US" dirty="0"/>
              <a:t>Repeat steps 1-3 N times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58A0B8-6295-4FFD-AC90-DCDBC49F449E}"/>
              </a:ext>
            </a:extLst>
          </p:cNvPr>
          <p:cNvSpPr txBox="1"/>
          <p:nvPr/>
        </p:nvSpPr>
        <p:spPr>
          <a:xfrm>
            <a:off x="3572435" y="4419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</a:t>
            </a:r>
          </a:p>
        </p:txBody>
      </p:sp>
      <p:sp>
        <p:nvSpPr>
          <p:cNvPr id="59" name="Rectangle 93">
            <a:extLst>
              <a:ext uri="{FF2B5EF4-FFF2-40B4-BE49-F238E27FC236}">
                <a16:creationId xmlns:a16="http://schemas.microsoft.com/office/drawing/2014/main" id="{4BDF5FB2-F7F8-72AD-F0A3-6E732AB1F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435" y="30480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0" name="Rectangle 93">
            <a:extLst>
              <a:ext uri="{FF2B5EF4-FFF2-40B4-BE49-F238E27FC236}">
                <a16:creationId xmlns:a16="http://schemas.microsoft.com/office/drawing/2014/main" id="{8EC5891A-1CED-A657-9ED2-1DF86926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35" y="18288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1" name="Rectangle 92">
            <a:extLst>
              <a:ext uri="{FF2B5EF4-FFF2-40B4-BE49-F238E27FC236}">
                <a16:creationId xmlns:a16="http://schemas.microsoft.com/office/drawing/2014/main" id="{47ABA487-EB1D-4A0C-D1A9-DCD53188A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835" y="35052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2" name="Rectangle 91">
            <a:extLst>
              <a:ext uri="{FF2B5EF4-FFF2-40B4-BE49-F238E27FC236}">
                <a16:creationId xmlns:a16="http://schemas.microsoft.com/office/drawing/2014/main" id="{A48685B6-CE98-AE85-E081-3FE127BA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435" y="19812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2344-6671-910E-7F5E-460872EA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Translation: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A76C-504C-3DB4-4F47-E5F58FAF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912E2-D4CD-DEA6-C1A7-A4A71ACB21B7}"/>
              </a:ext>
            </a:extLst>
          </p:cNvPr>
          <p:cNvSpPr/>
          <p:nvPr/>
        </p:nvSpPr>
        <p:spPr>
          <a:xfrm>
            <a:off x="1160929" y="793377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obj14__0">
            <a:extLst>
              <a:ext uri="{FF2B5EF4-FFF2-40B4-BE49-F238E27FC236}">
                <a16:creationId xmlns:a16="http://schemas.microsoft.com/office/drawing/2014/main" id="{84F0DDF0-99C8-CEB7-63A4-D003EBAE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104" y="116961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00">
            <a:extLst>
              <a:ext uri="{FF2B5EF4-FFF2-40B4-BE49-F238E27FC236}">
                <a16:creationId xmlns:a16="http://schemas.microsoft.com/office/drawing/2014/main" id="{8B675D46-E299-AE9B-6450-BB4EEC0D4E80}"/>
              </a:ext>
            </a:extLst>
          </p:cNvPr>
          <p:cNvGrpSpPr>
            <a:grpSpLocks/>
          </p:cNvGrpSpPr>
          <p:nvPr/>
        </p:nvGrpSpPr>
        <p:grpSpPr bwMode="auto">
          <a:xfrm>
            <a:off x="1722904" y="1361702"/>
            <a:ext cx="1625633" cy="1406525"/>
            <a:chOff x="2051050" y="2600325"/>
            <a:chExt cx="1625282" cy="14065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8E0ECA-51D6-A4ED-6ABA-B22AB820C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5A09E2F9-1ED6-6523-FBEA-444694F67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59FB09F9-5E59-6D7A-B9C5-F99709C2E7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79705CFD-B5C0-565A-AC55-98A2DFCF4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CCFF1C87-65A6-C96F-A464-9F00EF821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958CE23C-571E-E284-4BB4-84ACFB26B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A6255CEC-E85B-153B-9902-C4A002C07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C4964805-360F-7BDF-4347-3DEAF6C37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09DE3C71-B5E9-CFE6-FFE1-1151E4559B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31C2A26B-F423-A55D-25E0-F4D0260235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2A51E391-4697-5275-1654-7E8D61C2A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10C72456-785B-821E-A3FF-BAD0FF692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2CA36A4A-9DB6-87EA-F696-FE82F1ED8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E51C01B5-DB8A-9D3E-F24A-6A95BE405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C9AEB070-5923-66C3-537C-9D08D15A7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D96E042D-7452-E207-CABE-0F9DF4AFB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7" name="Line 23">
                <a:extLst>
                  <a:ext uri="{FF2B5EF4-FFF2-40B4-BE49-F238E27FC236}">
                    <a16:creationId xmlns:a16="http://schemas.microsoft.com/office/drawing/2014/main" id="{DBD9A9CE-D070-5320-5F61-6DACE137E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" name="Line 24">
                <a:extLst>
                  <a:ext uri="{FF2B5EF4-FFF2-40B4-BE49-F238E27FC236}">
                    <a16:creationId xmlns:a16="http://schemas.microsoft.com/office/drawing/2014/main" id="{A18F4EBD-0EC2-2309-838B-0FB5E6388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14" name="Rectangle 91">
              <a:extLst>
                <a:ext uri="{FF2B5EF4-FFF2-40B4-BE49-F238E27FC236}">
                  <a16:creationId xmlns:a16="http://schemas.microsoft.com/office/drawing/2014/main" id="{E919EDFE-DBE9-28DB-8B36-27B602B8E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92">
              <a:extLst>
                <a:ext uri="{FF2B5EF4-FFF2-40B4-BE49-F238E27FC236}">
                  <a16:creationId xmlns:a16="http://schemas.microsoft.com/office/drawing/2014/main" id="{22F18DEA-9838-AF0B-3218-92767D482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16" name="Rectangle 93">
              <a:extLst>
                <a:ext uri="{FF2B5EF4-FFF2-40B4-BE49-F238E27FC236}">
                  <a16:creationId xmlns:a16="http://schemas.microsoft.com/office/drawing/2014/main" id="{45BB1FF9-A0E0-03E3-88E2-22771254F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BD6849A-6982-F840-313A-B4F452987677}"/>
              </a:ext>
            </a:extLst>
          </p:cNvPr>
          <p:cNvSpPr/>
          <p:nvPr/>
        </p:nvSpPr>
        <p:spPr>
          <a:xfrm>
            <a:off x="5656729" y="793377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5" descr="obj14__0">
            <a:extLst>
              <a:ext uri="{FF2B5EF4-FFF2-40B4-BE49-F238E27FC236}">
                <a16:creationId xmlns:a16="http://schemas.microsoft.com/office/drawing/2014/main" id="{8217B8AE-C35D-4252-68CD-71F7A786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3191" y="1964952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>
            <a:extLst>
              <a:ext uri="{FF2B5EF4-FFF2-40B4-BE49-F238E27FC236}">
                <a16:creationId xmlns:a16="http://schemas.microsoft.com/office/drawing/2014/main" id="{E3B481A9-12B2-B869-75F2-60FA90EDC754}"/>
              </a:ext>
            </a:extLst>
          </p:cNvPr>
          <p:cNvGrpSpPr>
            <a:grpSpLocks/>
          </p:cNvGrpSpPr>
          <p:nvPr/>
        </p:nvGrpSpPr>
        <p:grpSpPr bwMode="auto">
          <a:xfrm>
            <a:off x="6994991" y="2157039"/>
            <a:ext cx="1625633" cy="1406525"/>
            <a:chOff x="2051050" y="2600325"/>
            <a:chExt cx="1625282" cy="1406525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ECEB09C5-BF5D-E5A9-0106-C8B572FB4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B468D86A-796A-3C24-191D-6581B153A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>
                <a:extLst>
                  <a:ext uri="{FF2B5EF4-FFF2-40B4-BE49-F238E27FC236}">
                    <a16:creationId xmlns:a16="http://schemas.microsoft.com/office/drawing/2014/main" id="{EB42F272-0A6B-6E9B-110A-4943099E8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CCD8A6FD-E7E6-63A4-F297-0C71D7036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ABB5362B-BC2A-5C1B-2F5B-861CE98C5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>
                <a:extLst>
                  <a:ext uri="{FF2B5EF4-FFF2-40B4-BE49-F238E27FC236}">
                    <a16:creationId xmlns:a16="http://schemas.microsoft.com/office/drawing/2014/main" id="{26AF7747-2763-6002-AE64-529FD4A11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F8A59BD9-1018-D708-D063-2039F1A1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4583245C-A861-3720-B564-E62A2EC1C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4FF2C15C-68FB-84D2-3313-2F11C2872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86324344-3D0D-2E48-77A7-C4A5D2AC18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158CD78A-772A-BB64-D880-BE8AFDBF8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189ADA0C-88A1-DAE8-8217-6867B0745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92822414-661C-6F08-3ACB-17BEEDE22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06B704DD-D5F0-381A-782D-D8D9D5EBA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>
                <a:extLst>
                  <a:ext uri="{FF2B5EF4-FFF2-40B4-BE49-F238E27FC236}">
                    <a16:creationId xmlns:a16="http://schemas.microsoft.com/office/drawing/2014/main" id="{EEAEDCA1-F6D7-FD43-F421-D84FF593F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98819634-7420-474B-249B-45557718C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949E8316-A13F-EEB5-4FA2-E7F5888BC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A1613070-8266-4D6A-8C0F-C5B50642D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>
              <a:extLst>
                <a:ext uri="{FF2B5EF4-FFF2-40B4-BE49-F238E27FC236}">
                  <a16:creationId xmlns:a16="http://schemas.microsoft.com/office/drawing/2014/main" id="{BE11EC96-F33D-1274-4396-3490F8B0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>
              <a:extLst>
                <a:ext uri="{FF2B5EF4-FFF2-40B4-BE49-F238E27FC236}">
                  <a16:creationId xmlns:a16="http://schemas.microsoft.com/office/drawing/2014/main" id="{23B808A1-7D97-A998-3086-6AEF6137D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Rectangle 93">
              <a:extLst>
                <a:ext uri="{FF2B5EF4-FFF2-40B4-BE49-F238E27FC236}">
                  <a16:creationId xmlns:a16="http://schemas.microsoft.com/office/drawing/2014/main" id="{A4D8557F-45EF-3871-4455-CB1F711D2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D934756-4C3A-1548-456C-C8B208B13EC1}"/>
              </a:ext>
            </a:extLst>
          </p:cNvPr>
          <p:cNvSpPr txBox="1"/>
          <p:nvPr/>
        </p:nvSpPr>
        <p:spPr>
          <a:xfrm>
            <a:off x="1160929" y="4679577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Hough transform solution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CD266731-337B-222D-D45D-998C1825F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840183"/>
              </p:ext>
            </p:extLst>
          </p:nvPr>
        </p:nvGraphicFramePr>
        <p:xfrm>
          <a:off x="6952129" y="4755777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129" y="4755777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ight Arrow 80">
            <a:extLst>
              <a:ext uri="{FF2B5EF4-FFF2-40B4-BE49-F238E27FC236}">
                <a16:creationId xmlns:a16="http://schemas.microsoft.com/office/drawing/2014/main" id="{66E39A75-DCB2-7480-30B2-76311A2A1027}"/>
              </a:ext>
            </a:extLst>
          </p:cNvPr>
          <p:cNvSpPr/>
          <p:nvPr/>
        </p:nvSpPr>
        <p:spPr>
          <a:xfrm>
            <a:off x="4818529" y="2698377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0E702D-D1A0-651F-1AB9-B6A5DE4F14E4}"/>
              </a:ext>
            </a:extLst>
          </p:cNvPr>
          <p:cNvSpPr txBox="1"/>
          <p:nvPr/>
        </p:nvSpPr>
        <p:spPr>
          <a:xfrm>
            <a:off x="4752394" y="224117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6E59A8-C841-77A2-CFAB-C173D11347AE}"/>
              </a:ext>
            </a:extLst>
          </p:cNvPr>
          <p:cNvSpPr txBox="1"/>
          <p:nvPr/>
        </p:nvSpPr>
        <p:spPr>
          <a:xfrm>
            <a:off x="1237129" y="5077830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Initialize a grid of parameter values</a:t>
            </a:r>
          </a:p>
          <a:p>
            <a:pPr marL="342900" indent="-342900">
              <a:buAutoNum type="arabicPeriod"/>
            </a:pPr>
            <a:r>
              <a:rPr lang="en-US" dirty="0"/>
              <a:t>Each matched pair casts a vote for consistent values</a:t>
            </a:r>
          </a:p>
          <a:p>
            <a:pPr marL="342900" indent="-342900">
              <a:buAutoNum type="arabicPeriod"/>
            </a:pPr>
            <a:r>
              <a:rPr lang="en-US" dirty="0"/>
              <a:t>Find the parameters with the most votes</a:t>
            </a:r>
          </a:p>
          <a:p>
            <a:pPr marL="342900" indent="-342900">
              <a:buAutoNum type="arabicPeriod"/>
            </a:pPr>
            <a:r>
              <a:rPr lang="en-US" dirty="0"/>
              <a:t>Solve using least squares with inliers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BB99A9-8B6A-DB59-B32A-DA489D4BA974}"/>
              </a:ext>
            </a:extLst>
          </p:cNvPr>
          <p:cNvGrpSpPr>
            <a:grpSpLocks noChangeAspect="1"/>
          </p:cNvGrpSpPr>
          <p:nvPr/>
        </p:nvGrpSpPr>
        <p:grpSpPr>
          <a:xfrm>
            <a:off x="3370729" y="2926977"/>
            <a:ext cx="1246886" cy="1014413"/>
            <a:chOff x="1905000" y="1905000"/>
            <a:chExt cx="2493772" cy="2028825"/>
          </a:xfrm>
        </p:grpSpPr>
        <p:pic>
          <p:nvPicPr>
            <p:cNvPr id="59" name="Picture 5" descr="obj14__0">
              <a:extLst>
                <a:ext uri="{FF2B5EF4-FFF2-40B4-BE49-F238E27FC236}">
                  <a16:creationId xmlns:a16="http://schemas.microsoft.com/office/drawing/2014/main" id="{DBCB1366-68C2-A864-ABFC-3D37B3875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19050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0" name="Group 100">
              <a:extLst>
                <a:ext uri="{FF2B5EF4-FFF2-40B4-BE49-F238E27FC236}">
                  <a16:creationId xmlns:a16="http://schemas.microsoft.com/office/drawing/2014/main" id="{4177F4C3-95CD-4139-8E3B-20F393CFA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6800" y="2097087"/>
              <a:ext cx="2061972" cy="1638778"/>
              <a:chOff x="2051050" y="2600325"/>
              <a:chExt cx="2061527" cy="1638778"/>
            </a:xfrm>
          </p:grpSpPr>
          <p:grpSp>
            <p:nvGrpSpPr>
              <p:cNvPr id="61" name="Group 7">
                <a:extLst>
                  <a:ext uri="{FF2B5EF4-FFF2-40B4-BE49-F238E27FC236}">
                    <a16:creationId xmlns:a16="http://schemas.microsoft.com/office/drawing/2014/main" id="{4DACB4D2-15D4-C3AF-975C-5CB9DF8B85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80" name="Line 8">
                  <a:extLst>
                    <a:ext uri="{FF2B5EF4-FFF2-40B4-BE49-F238E27FC236}">
                      <a16:creationId xmlns:a16="http://schemas.microsoft.com/office/drawing/2014/main" id="{4819025B-EA39-02BA-D67B-C8B3B7716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81" name="Line 9">
                  <a:extLst>
                    <a:ext uri="{FF2B5EF4-FFF2-40B4-BE49-F238E27FC236}">
                      <a16:creationId xmlns:a16="http://schemas.microsoft.com/office/drawing/2014/main" id="{139C057B-A629-1CC0-B21D-7E89906F7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2" name="Group 10">
                <a:extLst>
                  <a:ext uri="{FF2B5EF4-FFF2-40B4-BE49-F238E27FC236}">
                    <a16:creationId xmlns:a16="http://schemas.microsoft.com/office/drawing/2014/main" id="{EEFA1F16-785E-7FD9-8B48-45AF54BBE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78" name="Line 11">
                  <a:extLst>
                    <a:ext uri="{FF2B5EF4-FFF2-40B4-BE49-F238E27FC236}">
                      <a16:creationId xmlns:a16="http://schemas.microsoft.com/office/drawing/2014/main" id="{B0B514DE-EE8B-69B3-7BA5-C6547AD6A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79" name="Line 12">
                  <a:extLst>
                    <a:ext uri="{FF2B5EF4-FFF2-40B4-BE49-F238E27FC236}">
                      <a16:creationId xmlns:a16="http://schemas.microsoft.com/office/drawing/2014/main" id="{A4924D8D-1039-1A9B-57F1-B5D8F5FAFD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3" name="Group 13">
                <a:extLst>
                  <a:ext uri="{FF2B5EF4-FFF2-40B4-BE49-F238E27FC236}">
                    <a16:creationId xmlns:a16="http://schemas.microsoft.com/office/drawing/2014/main" id="{66533470-C1AC-5B76-FF5C-71651D1911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76" name="Line 14">
                  <a:extLst>
                    <a:ext uri="{FF2B5EF4-FFF2-40B4-BE49-F238E27FC236}">
                      <a16:creationId xmlns:a16="http://schemas.microsoft.com/office/drawing/2014/main" id="{8FDD6D9C-FBDC-9E4D-87B9-1A2F19AF18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77" name="Line 15">
                  <a:extLst>
                    <a:ext uri="{FF2B5EF4-FFF2-40B4-BE49-F238E27FC236}">
                      <a16:creationId xmlns:a16="http://schemas.microsoft.com/office/drawing/2014/main" id="{DBDF3C5E-03BD-794C-3AC3-88223451F9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4" name="Group 16">
                <a:extLst>
                  <a:ext uri="{FF2B5EF4-FFF2-40B4-BE49-F238E27FC236}">
                    <a16:creationId xmlns:a16="http://schemas.microsoft.com/office/drawing/2014/main" id="{22C7E7DC-7605-DCFE-7648-A736A9869D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74" name="Line 17">
                  <a:extLst>
                    <a:ext uri="{FF2B5EF4-FFF2-40B4-BE49-F238E27FC236}">
                      <a16:creationId xmlns:a16="http://schemas.microsoft.com/office/drawing/2014/main" id="{471520DD-A38E-C9D8-1CFA-28B52EC3F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75" name="Line 18">
                  <a:extLst>
                    <a:ext uri="{FF2B5EF4-FFF2-40B4-BE49-F238E27FC236}">
                      <a16:creationId xmlns:a16="http://schemas.microsoft.com/office/drawing/2014/main" id="{B71B24B2-288F-CBC5-F02D-7C35D3947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5" name="Group 19">
                <a:extLst>
                  <a:ext uri="{FF2B5EF4-FFF2-40B4-BE49-F238E27FC236}">
                    <a16:creationId xmlns:a16="http://schemas.microsoft.com/office/drawing/2014/main" id="{C0E6D1FA-A9D4-8BAC-31AE-6C04259A0C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7928A894-1D4D-79E9-7785-A3E7A0D35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73" name="Line 21">
                  <a:extLst>
                    <a:ext uri="{FF2B5EF4-FFF2-40B4-BE49-F238E27FC236}">
                      <a16:creationId xmlns:a16="http://schemas.microsoft.com/office/drawing/2014/main" id="{55863F9D-DFFB-CCBF-C77F-8B8013F34C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B3E3837F-A094-35AA-0292-FABFBD804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70" name="Line 23">
                  <a:extLst>
                    <a:ext uri="{FF2B5EF4-FFF2-40B4-BE49-F238E27FC236}">
                      <a16:creationId xmlns:a16="http://schemas.microsoft.com/office/drawing/2014/main" id="{CE048FCF-389F-8745-6527-83AA682B85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71" name="Line 24">
                  <a:extLst>
                    <a:ext uri="{FF2B5EF4-FFF2-40B4-BE49-F238E27FC236}">
                      <a16:creationId xmlns:a16="http://schemas.microsoft.com/office/drawing/2014/main" id="{EDAA035F-FC5E-A765-F6C5-E24489A235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sp>
            <p:nvSpPr>
              <p:cNvPr id="67" name="Rectangle 91">
                <a:extLst>
                  <a:ext uri="{FF2B5EF4-FFF2-40B4-BE49-F238E27FC236}">
                    <a16:creationId xmlns:a16="http://schemas.microsoft.com/office/drawing/2014/main" id="{27187B6C-4110-BAE9-A891-A8EA726B0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8" name="Rectangle 92">
                <a:extLst>
                  <a:ext uri="{FF2B5EF4-FFF2-40B4-BE49-F238E27FC236}">
                    <a16:creationId xmlns:a16="http://schemas.microsoft.com/office/drawing/2014/main" id="{FE6940F7-2A5B-ED8E-F6DC-CF120DBCD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9" name="Rectangle 93">
                <a:extLst>
                  <a:ext uri="{FF2B5EF4-FFF2-40B4-BE49-F238E27FC236}">
                    <a16:creationId xmlns:a16="http://schemas.microsoft.com/office/drawing/2014/main" id="{9CC184C4-04C8-3278-6834-E565F5FB7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717ECC-90C7-245A-1BCA-59155E633D12}"/>
              </a:ext>
            </a:extLst>
          </p:cNvPr>
          <p:cNvGrpSpPr>
            <a:grpSpLocks noChangeAspect="1"/>
          </p:cNvGrpSpPr>
          <p:nvPr/>
        </p:nvGrpSpPr>
        <p:grpSpPr>
          <a:xfrm>
            <a:off x="5809129" y="945777"/>
            <a:ext cx="1246886" cy="1014413"/>
            <a:chOff x="6400800" y="304800"/>
            <a:chExt cx="2493772" cy="2028825"/>
          </a:xfrm>
        </p:grpSpPr>
        <p:pic>
          <p:nvPicPr>
            <p:cNvPr id="83" name="Picture 5" descr="obj14__0">
              <a:extLst>
                <a:ext uri="{FF2B5EF4-FFF2-40B4-BE49-F238E27FC236}">
                  <a16:creationId xmlns:a16="http://schemas.microsoft.com/office/drawing/2014/main" id="{FC10A910-51AE-DA0D-63F5-EF51CF1F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0800" y="3048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4" name="Group 100">
              <a:extLst>
                <a:ext uri="{FF2B5EF4-FFF2-40B4-BE49-F238E27FC236}">
                  <a16:creationId xmlns:a16="http://schemas.microsoft.com/office/drawing/2014/main" id="{977AF458-CB87-21FD-1E86-E09F3A3F4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2600" y="496887"/>
              <a:ext cx="2061972" cy="1638778"/>
              <a:chOff x="2051050" y="2600325"/>
              <a:chExt cx="2061527" cy="1638778"/>
            </a:xfrm>
          </p:grpSpPr>
          <p:grpSp>
            <p:nvGrpSpPr>
              <p:cNvPr id="85" name="Group 7">
                <a:extLst>
                  <a:ext uri="{FF2B5EF4-FFF2-40B4-BE49-F238E27FC236}">
                    <a16:creationId xmlns:a16="http://schemas.microsoft.com/office/drawing/2014/main" id="{58792044-377D-7EAE-040A-65F203D0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104" name="Line 8">
                  <a:extLst>
                    <a:ext uri="{FF2B5EF4-FFF2-40B4-BE49-F238E27FC236}">
                      <a16:creationId xmlns:a16="http://schemas.microsoft.com/office/drawing/2014/main" id="{AEE68336-C772-795F-D39D-56BFB81EA2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05" name="Line 9">
                  <a:extLst>
                    <a:ext uri="{FF2B5EF4-FFF2-40B4-BE49-F238E27FC236}">
                      <a16:creationId xmlns:a16="http://schemas.microsoft.com/office/drawing/2014/main" id="{CEB91627-8EED-E0EF-EE91-420B0EDFA0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6" name="Group 10">
                <a:extLst>
                  <a:ext uri="{FF2B5EF4-FFF2-40B4-BE49-F238E27FC236}">
                    <a16:creationId xmlns:a16="http://schemas.microsoft.com/office/drawing/2014/main" id="{32153E61-7B7E-750C-2BBB-29EF23C836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102" name="Line 11">
                  <a:extLst>
                    <a:ext uri="{FF2B5EF4-FFF2-40B4-BE49-F238E27FC236}">
                      <a16:creationId xmlns:a16="http://schemas.microsoft.com/office/drawing/2014/main" id="{53973197-6AA7-4733-9371-5D64A39674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03" name="Line 12">
                  <a:extLst>
                    <a:ext uri="{FF2B5EF4-FFF2-40B4-BE49-F238E27FC236}">
                      <a16:creationId xmlns:a16="http://schemas.microsoft.com/office/drawing/2014/main" id="{540605B1-8480-66DF-44BB-164A803D8F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7" name="Group 13">
                <a:extLst>
                  <a:ext uri="{FF2B5EF4-FFF2-40B4-BE49-F238E27FC236}">
                    <a16:creationId xmlns:a16="http://schemas.microsoft.com/office/drawing/2014/main" id="{A2A42C94-92C5-C386-0A63-0FE82A166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100" name="Line 14">
                  <a:extLst>
                    <a:ext uri="{FF2B5EF4-FFF2-40B4-BE49-F238E27FC236}">
                      <a16:creationId xmlns:a16="http://schemas.microsoft.com/office/drawing/2014/main" id="{D60D2F2D-70CD-9BF5-22BF-64D932EBF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01" name="Line 15">
                  <a:extLst>
                    <a:ext uri="{FF2B5EF4-FFF2-40B4-BE49-F238E27FC236}">
                      <a16:creationId xmlns:a16="http://schemas.microsoft.com/office/drawing/2014/main" id="{5572C176-6430-5412-C808-4B5693F43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8" name="Group 16">
                <a:extLst>
                  <a:ext uri="{FF2B5EF4-FFF2-40B4-BE49-F238E27FC236}">
                    <a16:creationId xmlns:a16="http://schemas.microsoft.com/office/drawing/2014/main" id="{69203F05-8552-BC6E-CE0B-82FD668F5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98" name="Line 17">
                  <a:extLst>
                    <a:ext uri="{FF2B5EF4-FFF2-40B4-BE49-F238E27FC236}">
                      <a16:creationId xmlns:a16="http://schemas.microsoft.com/office/drawing/2014/main" id="{851D5BA2-CCCE-8AC1-8829-2ACA5D0BD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9" name="Line 18">
                  <a:extLst>
                    <a:ext uri="{FF2B5EF4-FFF2-40B4-BE49-F238E27FC236}">
                      <a16:creationId xmlns:a16="http://schemas.microsoft.com/office/drawing/2014/main" id="{1A4E1502-359A-2E54-6A18-2EF797D468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9" name="Group 19">
                <a:extLst>
                  <a:ext uri="{FF2B5EF4-FFF2-40B4-BE49-F238E27FC236}">
                    <a16:creationId xmlns:a16="http://schemas.microsoft.com/office/drawing/2014/main" id="{74E8BD2D-CFDD-408A-18EF-FAB8076FE0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96" name="Line 20">
                  <a:extLst>
                    <a:ext uri="{FF2B5EF4-FFF2-40B4-BE49-F238E27FC236}">
                      <a16:creationId xmlns:a16="http://schemas.microsoft.com/office/drawing/2014/main" id="{0ADE42EE-66AA-F1D2-B83E-A093056C6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7" name="Line 21">
                  <a:extLst>
                    <a:ext uri="{FF2B5EF4-FFF2-40B4-BE49-F238E27FC236}">
                      <a16:creationId xmlns:a16="http://schemas.microsoft.com/office/drawing/2014/main" id="{3E368663-6C74-95DD-07A2-3C201A579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90" name="Group 22">
                <a:extLst>
                  <a:ext uri="{FF2B5EF4-FFF2-40B4-BE49-F238E27FC236}">
                    <a16:creationId xmlns:a16="http://schemas.microsoft.com/office/drawing/2014/main" id="{A5B7174B-95FD-9DE7-AE12-6BAAA3B10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94" name="Line 23">
                  <a:extLst>
                    <a:ext uri="{FF2B5EF4-FFF2-40B4-BE49-F238E27FC236}">
                      <a16:creationId xmlns:a16="http://schemas.microsoft.com/office/drawing/2014/main" id="{1478F260-FAB3-E175-2DBE-7A0968517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5" name="Line 24">
                  <a:extLst>
                    <a:ext uri="{FF2B5EF4-FFF2-40B4-BE49-F238E27FC236}">
                      <a16:creationId xmlns:a16="http://schemas.microsoft.com/office/drawing/2014/main" id="{DAE890CE-2AFA-25D5-4858-22670DA1D9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sp>
            <p:nvSpPr>
              <p:cNvPr id="91" name="Rectangle 91">
                <a:extLst>
                  <a:ext uri="{FF2B5EF4-FFF2-40B4-BE49-F238E27FC236}">
                    <a16:creationId xmlns:a16="http://schemas.microsoft.com/office/drawing/2014/main" id="{36D80E78-3CC5-D824-1F81-5E3D1A0F9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269CEA42-D44D-9192-21F8-C4C152B11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22BB347F-E07C-F46A-80AC-B2545773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AD6DD82-E809-D0B0-B0CE-D97169F88F00}"/>
              </a:ext>
            </a:extLst>
          </p:cNvPr>
          <p:cNvSpPr txBox="1"/>
          <p:nvPr/>
        </p:nvSpPr>
        <p:spPr>
          <a:xfrm>
            <a:off x="1465729" y="4146177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outliers, multiple objects, and/or many-to-one matches</a:t>
            </a:r>
          </a:p>
        </p:txBody>
      </p:sp>
    </p:spTree>
    <p:extLst>
      <p:ext uri="{BB962C8B-B14F-4D97-AF65-F5344CB8AC3E}">
        <p14:creationId xmlns:p14="http://schemas.microsoft.com/office/powerpoint/2010/main" val="379348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29C1-F78C-4CF0-D992-E0AF9978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Translation: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1670-C063-5CE8-8B64-4B6F066B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51982-B038-7E0F-6AFB-83F3F8317514}"/>
              </a:ext>
            </a:extLst>
          </p:cNvPr>
          <p:cNvSpPr/>
          <p:nvPr/>
        </p:nvSpPr>
        <p:spPr>
          <a:xfrm>
            <a:off x="1394011" y="898106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bj14__0">
            <a:extLst>
              <a:ext uri="{FF2B5EF4-FFF2-40B4-BE49-F238E27FC236}">
                <a16:creationId xmlns:a16="http://schemas.microsoft.com/office/drawing/2014/main" id="{A572F1E0-73FC-A7B7-4BF5-99E0D62C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186" y="1274344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00">
            <a:extLst>
              <a:ext uri="{FF2B5EF4-FFF2-40B4-BE49-F238E27FC236}">
                <a16:creationId xmlns:a16="http://schemas.microsoft.com/office/drawing/2014/main" id="{8BD62BDF-621E-C370-B2F7-261F638E62AD}"/>
              </a:ext>
            </a:extLst>
          </p:cNvPr>
          <p:cNvGrpSpPr>
            <a:grpSpLocks/>
          </p:cNvGrpSpPr>
          <p:nvPr/>
        </p:nvGrpSpPr>
        <p:grpSpPr bwMode="auto">
          <a:xfrm>
            <a:off x="1955986" y="1539456"/>
            <a:ext cx="1260747" cy="1333500"/>
            <a:chOff x="2051050" y="2673350"/>
            <a:chExt cx="1260475" cy="1333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4DDB39-1068-3B04-C351-C7926DF7BF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24" name="Line 8">
                <a:extLst>
                  <a:ext uri="{FF2B5EF4-FFF2-40B4-BE49-F238E27FC236}">
                    <a16:creationId xmlns:a16="http://schemas.microsoft.com/office/drawing/2014/main" id="{4A968A3E-94F3-41A0-66A5-ABCD63A0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5FD18EF-74E3-9BB2-265D-577066740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4E30A6DA-56D4-8F94-854F-595FCDB00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22" name="Line 11">
                <a:extLst>
                  <a:ext uri="{FF2B5EF4-FFF2-40B4-BE49-F238E27FC236}">
                    <a16:creationId xmlns:a16="http://schemas.microsoft.com/office/drawing/2014/main" id="{4FBD3AE1-4790-1163-44EA-4BA70C9DF4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3" name="Line 12">
                <a:extLst>
                  <a:ext uri="{FF2B5EF4-FFF2-40B4-BE49-F238E27FC236}">
                    <a16:creationId xmlns:a16="http://schemas.microsoft.com/office/drawing/2014/main" id="{A38B3032-CC97-EB86-CDBB-18C96B43C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2D8164F8-B97C-884C-0515-4637E572D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5D5DC0A2-A303-39F0-F6D6-5BDB0910F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AE282FD7-67BC-8AE9-E674-C2A2B0FC5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E3DC9454-B4F3-0F12-203E-C1A7FC8685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877D1E7C-D378-C635-434C-742AE18DC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" name="Line 18">
                <a:extLst>
                  <a:ext uri="{FF2B5EF4-FFF2-40B4-BE49-F238E27FC236}">
                    <a16:creationId xmlns:a16="http://schemas.microsoft.com/office/drawing/2014/main" id="{6CC3A2FD-E47D-AEE4-A3F4-F29BAF518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493E98AC-0630-F840-9A49-052DB9255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" name="Line 20">
                <a:extLst>
                  <a:ext uri="{FF2B5EF4-FFF2-40B4-BE49-F238E27FC236}">
                    <a16:creationId xmlns:a16="http://schemas.microsoft.com/office/drawing/2014/main" id="{A63E063A-02AF-32C1-62B9-B11E2FF16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" name="Line 21">
                <a:extLst>
                  <a:ext uri="{FF2B5EF4-FFF2-40B4-BE49-F238E27FC236}">
                    <a16:creationId xmlns:a16="http://schemas.microsoft.com/office/drawing/2014/main" id="{9396840A-1AF7-40D2-8969-9754E39A1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D55234F0-237D-D56F-8E79-7F25AB0D05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4" name="Line 23">
                <a:extLst>
                  <a:ext uri="{FF2B5EF4-FFF2-40B4-BE49-F238E27FC236}">
                    <a16:creationId xmlns:a16="http://schemas.microsoft.com/office/drawing/2014/main" id="{881AE737-14C3-FDC7-E17E-E5454B019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4">
                <a:extLst>
                  <a:ext uri="{FF2B5EF4-FFF2-40B4-BE49-F238E27FC236}">
                    <a16:creationId xmlns:a16="http://schemas.microsoft.com/office/drawing/2014/main" id="{C82FB16D-F384-91F4-9D58-E68AA52C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B4FF7-651F-7179-D4CF-994DA4AAC0BC}"/>
              </a:ext>
            </a:extLst>
          </p:cNvPr>
          <p:cNvSpPr/>
          <p:nvPr/>
        </p:nvSpPr>
        <p:spPr>
          <a:xfrm>
            <a:off x="5889811" y="898106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5" descr="obj14__0">
            <a:extLst>
              <a:ext uri="{FF2B5EF4-FFF2-40B4-BE49-F238E27FC236}">
                <a16:creationId xmlns:a16="http://schemas.microsoft.com/office/drawing/2014/main" id="{50F1DDC7-46F8-31A6-7C6E-B93E9828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273" y="2069681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100">
            <a:extLst>
              <a:ext uri="{FF2B5EF4-FFF2-40B4-BE49-F238E27FC236}">
                <a16:creationId xmlns:a16="http://schemas.microsoft.com/office/drawing/2014/main" id="{BC21B1E7-DD75-2661-AD97-05F4AF05AEB5}"/>
              </a:ext>
            </a:extLst>
          </p:cNvPr>
          <p:cNvGrpSpPr>
            <a:grpSpLocks/>
          </p:cNvGrpSpPr>
          <p:nvPr/>
        </p:nvGrpSpPr>
        <p:grpSpPr bwMode="auto">
          <a:xfrm>
            <a:off x="7228073" y="2334793"/>
            <a:ext cx="1260747" cy="1333500"/>
            <a:chOff x="2051050" y="2673350"/>
            <a:chExt cx="1260475" cy="1333500"/>
          </a:xfrm>
        </p:grpSpPr>
        <p:grpSp>
          <p:nvGrpSpPr>
            <p:cNvPr id="29" name="Group 7">
              <a:extLst>
                <a:ext uri="{FF2B5EF4-FFF2-40B4-BE49-F238E27FC236}">
                  <a16:creationId xmlns:a16="http://schemas.microsoft.com/office/drawing/2014/main" id="{F00D43B3-759F-29FD-8316-DE8A5EE37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BC5A61E5-9B23-6DAE-DD05-8FE12B66B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9DBEAAC0-5474-69C5-8BF6-E3E50E5FD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23E6C6AC-2F92-471B-FC52-E199CF916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3B219CA-A2CD-47AD-5865-960300D32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12">
                <a:extLst>
                  <a:ext uri="{FF2B5EF4-FFF2-40B4-BE49-F238E27FC236}">
                    <a16:creationId xmlns:a16="http://schemas.microsoft.com/office/drawing/2014/main" id="{CABF3D1A-078F-4DDF-F96C-AB94F2379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9A6D483A-647A-7E74-D1E5-DEFD79C55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1" name="Line 14">
                <a:extLst>
                  <a:ext uri="{FF2B5EF4-FFF2-40B4-BE49-F238E27FC236}">
                    <a16:creationId xmlns:a16="http://schemas.microsoft.com/office/drawing/2014/main" id="{A845D616-C585-F9CC-B360-4F4B3D2D6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15">
                <a:extLst>
                  <a:ext uri="{FF2B5EF4-FFF2-40B4-BE49-F238E27FC236}">
                    <a16:creationId xmlns:a16="http://schemas.microsoft.com/office/drawing/2014/main" id="{7CA8C4F2-308E-2315-A0DC-579EBFEF3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12303904-7AC0-78F5-BC54-105B9A3F8C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39" name="Line 17">
                <a:extLst>
                  <a:ext uri="{FF2B5EF4-FFF2-40B4-BE49-F238E27FC236}">
                    <a16:creationId xmlns:a16="http://schemas.microsoft.com/office/drawing/2014/main" id="{26A33675-7861-57DB-9F93-46A282F11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0" name="Line 18">
                <a:extLst>
                  <a:ext uri="{FF2B5EF4-FFF2-40B4-BE49-F238E27FC236}">
                    <a16:creationId xmlns:a16="http://schemas.microsoft.com/office/drawing/2014/main" id="{850680E9-7724-0C84-0BAE-92B7EA610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9">
              <a:extLst>
                <a:ext uri="{FF2B5EF4-FFF2-40B4-BE49-F238E27FC236}">
                  <a16:creationId xmlns:a16="http://schemas.microsoft.com/office/drawing/2014/main" id="{555B930E-4C7C-E0D6-7962-42E76B033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37" name="Line 20">
                <a:extLst>
                  <a:ext uri="{FF2B5EF4-FFF2-40B4-BE49-F238E27FC236}">
                    <a16:creationId xmlns:a16="http://schemas.microsoft.com/office/drawing/2014/main" id="{A82BC799-9232-8E3C-3D06-C46CB2949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8" name="Line 21">
                <a:extLst>
                  <a:ext uri="{FF2B5EF4-FFF2-40B4-BE49-F238E27FC236}">
                    <a16:creationId xmlns:a16="http://schemas.microsoft.com/office/drawing/2014/main" id="{FED19A2E-9563-7BFA-1E2E-941AD8EC2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22">
              <a:extLst>
                <a:ext uri="{FF2B5EF4-FFF2-40B4-BE49-F238E27FC236}">
                  <a16:creationId xmlns:a16="http://schemas.microsoft.com/office/drawing/2014/main" id="{2C95E83C-23BC-E919-E849-135A7B70E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35" name="Line 23">
                <a:extLst>
                  <a:ext uri="{FF2B5EF4-FFF2-40B4-BE49-F238E27FC236}">
                    <a16:creationId xmlns:a16="http://schemas.microsoft.com/office/drawing/2014/main" id="{0A93FCD9-93C0-6483-D4B5-C4713FA22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6" name="Line 24">
                <a:extLst>
                  <a:ext uri="{FF2B5EF4-FFF2-40B4-BE49-F238E27FC236}">
                    <a16:creationId xmlns:a16="http://schemas.microsoft.com/office/drawing/2014/main" id="{DC1F8817-D327-5378-C8BC-57848B5E4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sp>
        <p:nvSpPr>
          <p:cNvPr id="47" name="Right Arrow 80">
            <a:extLst>
              <a:ext uri="{FF2B5EF4-FFF2-40B4-BE49-F238E27FC236}">
                <a16:creationId xmlns:a16="http://schemas.microsoft.com/office/drawing/2014/main" id="{4C298457-0E71-8D13-DB71-833990A71995}"/>
              </a:ext>
            </a:extLst>
          </p:cNvPr>
          <p:cNvSpPr/>
          <p:nvPr/>
        </p:nvSpPr>
        <p:spPr>
          <a:xfrm>
            <a:off x="5051611" y="2803106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305923-151A-1243-268E-BAE35BE68682}"/>
              </a:ext>
            </a:extLst>
          </p:cNvPr>
          <p:cNvSpPr txBox="1"/>
          <p:nvPr/>
        </p:nvSpPr>
        <p:spPr>
          <a:xfrm>
            <a:off x="4985476" y="234590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A3FA02-CC7A-0393-42F7-426CCFDF77C3}"/>
              </a:ext>
            </a:extLst>
          </p:cNvPr>
          <p:cNvSpPr txBox="1"/>
          <p:nvPr/>
        </p:nvSpPr>
        <p:spPr>
          <a:xfrm>
            <a:off x="2613211" y="4250906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no initial guesses for correspondence</a:t>
            </a:r>
          </a:p>
        </p:txBody>
      </p:sp>
      <p:graphicFrame>
        <p:nvGraphicFramePr>
          <p:cNvPr id="50" name="Object 4">
            <a:extLst>
              <a:ext uri="{FF2B5EF4-FFF2-40B4-BE49-F238E27FC236}">
                <a16:creationId xmlns:a16="http://schemas.microsoft.com/office/drawing/2014/main" id="{9EE68B00-E448-8E93-18B0-CCCA962E4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893081"/>
              </p:ext>
            </p:extLst>
          </p:nvPr>
        </p:nvGraphicFramePr>
        <p:xfrm>
          <a:off x="7185211" y="4860506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2426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5211" y="4860506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BF1EC2A8-55AD-EB99-4EAE-51035E0C7813}"/>
              </a:ext>
            </a:extLst>
          </p:cNvPr>
          <p:cNvSpPr txBox="1"/>
          <p:nvPr/>
        </p:nvSpPr>
        <p:spPr>
          <a:xfrm>
            <a:off x="1394011" y="4784306"/>
            <a:ext cx="197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ICP solution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77FA2A-8B78-755C-B211-F26C6B1064F1}"/>
              </a:ext>
            </a:extLst>
          </p:cNvPr>
          <p:cNvSpPr txBox="1"/>
          <p:nvPr/>
        </p:nvSpPr>
        <p:spPr>
          <a:xfrm>
            <a:off x="1470211" y="5182559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nearest neighbors for each point</a:t>
            </a:r>
          </a:p>
          <a:p>
            <a:pPr marL="342900" indent="-342900">
              <a:buAutoNum type="arabicPeriod"/>
            </a:pPr>
            <a:r>
              <a:rPr lang="en-US" dirty="0"/>
              <a:t>Compute transform using matches</a:t>
            </a:r>
          </a:p>
          <a:p>
            <a:pPr marL="342900" indent="-342900">
              <a:buAutoNum type="arabicPeriod"/>
            </a:pPr>
            <a:r>
              <a:rPr lang="en-US" dirty="0"/>
              <a:t>Move points using transform</a:t>
            </a:r>
          </a:p>
          <a:p>
            <a:pPr marL="342900" indent="-342900">
              <a:buAutoNum type="arabicPeriod"/>
            </a:pPr>
            <a:r>
              <a:rPr lang="en-US" dirty="0"/>
              <a:t>Repeat steps 1-3 until convergence</a:t>
            </a:r>
          </a:p>
        </p:txBody>
      </p:sp>
      <p:grpSp>
        <p:nvGrpSpPr>
          <p:cNvPr id="53" name="Group 100">
            <a:extLst>
              <a:ext uri="{FF2B5EF4-FFF2-40B4-BE49-F238E27FC236}">
                <a16:creationId xmlns:a16="http://schemas.microsoft.com/office/drawing/2014/main" id="{91D5F971-8A4F-4950-8A16-E57FB0983422}"/>
              </a:ext>
            </a:extLst>
          </p:cNvPr>
          <p:cNvGrpSpPr>
            <a:grpSpLocks/>
          </p:cNvGrpSpPr>
          <p:nvPr/>
        </p:nvGrpSpPr>
        <p:grpSpPr bwMode="auto">
          <a:xfrm>
            <a:off x="2108386" y="1850606"/>
            <a:ext cx="1260747" cy="1333500"/>
            <a:chOff x="2051050" y="2673350"/>
            <a:chExt cx="1260475" cy="1333500"/>
          </a:xfrm>
        </p:grpSpPr>
        <p:grpSp>
          <p:nvGrpSpPr>
            <p:cNvPr id="54" name="Group 7">
              <a:extLst>
                <a:ext uri="{FF2B5EF4-FFF2-40B4-BE49-F238E27FC236}">
                  <a16:creationId xmlns:a16="http://schemas.microsoft.com/office/drawing/2014/main" id="{AEBE9CA6-5162-9CF0-16A4-CB7AA8805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D83AFE6C-FB4A-009C-009F-80772DE9C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C000E614-37F3-2D73-BFC4-31D3901FD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5" name="Group 10">
              <a:extLst>
                <a:ext uri="{FF2B5EF4-FFF2-40B4-BE49-F238E27FC236}">
                  <a16:creationId xmlns:a16="http://schemas.microsoft.com/office/drawing/2014/main" id="{19503912-0E13-9463-67B0-8F1EC983E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571C88B3-9282-DDD4-F175-07EE66781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9" name="Line 12">
                <a:extLst>
                  <a:ext uri="{FF2B5EF4-FFF2-40B4-BE49-F238E27FC236}">
                    <a16:creationId xmlns:a16="http://schemas.microsoft.com/office/drawing/2014/main" id="{0CBB77EC-8E8E-BA8F-9E14-F2D4CF6F1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5DFB0179-0013-F1F6-A390-7BA19F64B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66" name="Line 14">
                <a:extLst>
                  <a:ext uri="{FF2B5EF4-FFF2-40B4-BE49-F238E27FC236}">
                    <a16:creationId xmlns:a16="http://schemas.microsoft.com/office/drawing/2014/main" id="{EF616F4B-E3A9-E652-F779-09298FAEF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7" name="Line 15">
                <a:extLst>
                  <a:ext uri="{FF2B5EF4-FFF2-40B4-BE49-F238E27FC236}">
                    <a16:creationId xmlns:a16="http://schemas.microsoft.com/office/drawing/2014/main" id="{E541E743-41DC-53D3-FEDA-146DB7392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7" name="Group 16">
              <a:extLst>
                <a:ext uri="{FF2B5EF4-FFF2-40B4-BE49-F238E27FC236}">
                  <a16:creationId xmlns:a16="http://schemas.microsoft.com/office/drawing/2014/main" id="{1B06D227-03E3-EE7C-0D02-9758B8E74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64" name="Line 17">
                <a:extLst>
                  <a:ext uri="{FF2B5EF4-FFF2-40B4-BE49-F238E27FC236}">
                    <a16:creationId xmlns:a16="http://schemas.microsoft.com/office/drawing/2014/main" id="{7749EFFA-9526-DD2C-6C7A-00B27662A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5" name="Line 18">
                <a:extLst>
                  <a:ext uri="{FF2B5EF4-FFF2-40B4-BE49-F238E27FC236}">
                    <a16:creationId xmlns:a16="http://schemas.microsoft.com/office/drawing/2014/main" id="{11F26808-E1A3-A1F3-8219-EEDCDAA32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00435722-2AA5-8F66-C6AF-BFD276AAC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2" name="Line 20">
                <a:extLst>
                  <a:ext uri="{FF2B5EF4-FFF2-40B4-BE49-F238E27FC236}">
                    <a16:creationId xmlns:a16="http://schemas.microsoft.com/office/drawing/2014/main" id="{DC279ECA-F29E-FD96-6A19-5D334F4B7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3" name="Line 21">
                <a:extLst>
                  <a:ext uri="{FF2B5EF4-FFF2-40B4-BE49-F238E27FC236}">
                    <a16:creationId xmlns:a16="http://schemas.microsoft.com/office/drawing/2014/main" id="{A5B3DB8B-FA36-BC1C-451B-F83813128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9" name="Group 22">
              <a:extLst>
                <a:ext uri="{FF2B5EF4-FFF2-40B4-BE49-F238E27FC236}">
                  <a16:creationId xmlns:a16="http://schemas.microsoft.com/office/drawing/2014/main" id="{474F4D73-10CC-3A74-8D87-3D60382B3B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0" name="Line 23">
                <a:extLst>
                  <a:ext uri="{FF2B5EF4-FFF2-40B4-BE49-F238E27FC236}">
                    <a16:creationId xmlns:a16="http://schemas.microsoft.com/office/drawing/2014/main" id="{0803273F-F480-FF21-7EE8-2919530A0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1" name="Line 24">
                <a:extLst>
                  <a:ext uri="{FF2B5EF4-FFF2-40B4-BE49-F238E27FC236}">
                    <a16:creationId xmlns:a16="http://schemas.microsoft.com/office/drawing/2014/main" id="{6E77173B-79F3-434D-7B8D-3EEC51ACD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72" name="Group 100">
            <a:extLst>
              <a:ext uri="{FF2B5EF4-FFF2-40B4-BE49-F238E27FC236}">
                <a16:creationId xmlns:a16="http://schemas.microsoft.com/office/drawing/2014/main" id="{43DE82CD-C3D8-D49E-314D-024B84156621}"/>
              </a:ext>
            </a:extLst>
          </p:cNvPr>
          <p:cNvGrpSpPr>
            <a:grpSpLocks/>
          </p:cNvGrpSpPr>
          <p:nvPr/>
        </p:nvGrpSpPr>
        <p:grpSpPr bwMode="auto">
          <a:xfrm>
            <a:off x="2156011" y="1583906"/>
            <a:ext cx="1260747" cy="1333500"/>
            <a:chOff x="2051050" y="2673350"/>
            <a:chExt cx="1260475" cy="1333500"/>
          </a:xfrm>
        </p:grpSpPr>
        <p:grpSp>
          <p:nvGrpSpPr>
            <p:cNvPr id="73" name="Group 7">
              <a:extLst>
                <a:ext uri="{FF2B5EF4-FFF2-40B4-BE49-F238E27FC236}">
                  <a16:creationId xmlns:a16="http://schemas.microsoft.com/office/drawing/2014/main" id="{43C7537A-64A2-02C4-24D7-87B5B85678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6EE8B2A1-7270-E213-A1A4-D4FD693A4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89F7EFF3-1A2E-E06E-37F7-674B53A47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4" name="Group 10">
              <a:extLst>
                <a:ext uri="{FF2B5EF4-FFF2-40B4-BE49-F238E27FC236}">
                  <a16:creationId xmlns:a16="http://schemas.microsoft.com/office/drawing/2014/main" id="{4F172CE1-F5AD-A1D3-4B7C-E73DF2E75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63C5049-AFCD-AE3F-C435-8F0EBA0B4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4E43722F-FFDF-5586-06B3-FCB9BC4BA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1ED66F20-06CD-8E22-7F3A-8F19525FB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6C532E12-35F0-E5AA-1973-DD399BC6F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2B0B775D-B739-BB9D-8AF1-7CC89C359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6" name="Group 16">
              <a:extLst>
                <a:ext uri="{FF2B5EF4-FFF2-40B4-BE49-F238E27FC236}">
                  <a16:creationId xmlns:a16="http://schemas.microsoft.com/office/drawing/2014/main" id="{26BCC52D-5DB2-29B1-F760-CFF2C49D4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27B59128-796E-37BE-704E-E7C664AFD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CFAB923A-C786-44D7-15FF-8A25FC82A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7" name="Group 19">
              <a:extLst>
                <a:ext uri="{FF2B5EF4-FFF2-40B4-BE49-F238E27FC236}">
                  <a16:creationId xmlns:a16="http://schemas.microsoft.com/office/drawing/2014/main" id="{4EB0DEBB-56FB-C0B5-BA7A-09BCA6476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0B0D67D4-A2F0-7DF0-C77C-B0A06B966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10051559-603B-036D-D645-B96126A1B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8" name="Group 22">
              <a:extLst>
                <a:ext uri="{FF2B5EF4-FFF2-40B4-BE49-F238E27FC236}">
                  <a16:creationId xmlns:a16="http://schemas.microsoft.com/office/drawing/2014/main" id="{8D3F798A-C706-6323-BAE4-1FCEB269A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269C5A66-285B-4750-ACD2-F88889509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F6A50E9B-1C52-0289-12A8-AEE45353AE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91" name="Group 100">
            <a:extLst>
              <a:ext uri="{FF2B5EF4-FFF2-40B4-BE49-F238E27FC236}">
                <a16:creationId xmlns:a16="http://schemas.microsoft.com/office/drawing/2014/main" id="{7312223A-DD13-B478-E6D0-F6A30782207F}"/>
              </a:ext>
            </a:extLst>
          </p:cNvPr>
          <p:cNvGrpSpPr>
            <a:grpSpLocks/>
          </p:cNvGrpSpPr>
          <p:nvPr/>
        </p:nvGrpSpPr>
        <p:grpSpPr bwMode="auto">
          <a:xfrm>
            <a:off x="7185211" y="2536406"/>
            <a:ext cx="1260747" cy="1333500"/>
            <a:chOff x="2051050" y="2673350"/>
            <a:chExt cx="1260475" cy="1333500"/>
          </a:xfrm>
        </p:grpSpPr>
        <p:grpSp>
          <p:nvGrpSpPr>
            <p:cNvPr id="92" name="Group 7">
              <a:extLst>
                <a:ext uri="{FF2B5EF4-FFF2-40B4-BE49-F238E27FC236}">
                  <a16:creationId xmlns:a16="http://schemas.microsoft.com/office/drawing/2014/main" id="{2232ABB2-A388-1259-954F-C74489A07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2A2C5651-5551-932E-9C6D-D699613BC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1005AD1-F412-E988-70D0-D382FE453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3" name="Group 10">
              <a:extLst>
                <a:ext uri="{FF2B5EF4-FFF2-40B4-BE49-F238E27FC236}">
                  <a16:creationId xmlns:a16="http://schemas.microsoft.com/office/drawing/2014/main" id="{68D34D6E-7232-28BB-AFE1-AB1396AC5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0B86BA86-F352-DAF2-0686-D467B3742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7" name="Line 12">
                <a:extLst>
                  <a:ext uri="{FF2B5EF4-FFF2-40B4-BE49-F238E27FC236}">
                    <a16:creationId xmlns:a16="http://schemas.microsoft.com/office/drawing/2014/main" id="{2B929E52-6B52-D099-E93D-D3412A4BC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4" name="Group 13">
              <a:extLst>
                <a:ext uri="{FF2B5EF4-FFF2-40B4-BE49-F238E27FC236}">
                  <a16:creationId xmlns:a16="http://schemas.microsoft.com/office/drawing/2014/main" id="{CCDA4BCF-F025-1068-C10A-1231CA2EB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4" name="Line 14">
                <a:extLst>
                  <a:ext uri="{FF2B5EF4-FFF2-40B4-BE49-F238E27FC236}">
                    <a16:creationId xmlns:a16="http://schemas.microsoft.com/office/drawing/2014/main" id="{1CCA8D74-9A68-8C34-1745-4078D0157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5" name="Line 15">
                <a:extLst>
                  <a:ext uri="{FF2B5EF4-FFF2-40B4-BE49-F238E27FC236}">
                    <a16:creationId xmlns:a16="http://schemas.microsoft.com/office/drawing/2014/main" id="{16A4395F-AF10-9FB4-DDE9-0E3EE31C9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5" name="Group 16">
              <a:extLst>
                <a:ext uri="{FF2B5EF4-FFF2-40B4-BE49-F238E27FC236}">
                  <a16:creationId xmlns:a16="http://schemas.microsoft.com/office/drawing/2014/main" id="{1E93BC1D-2B52-B7A5-5D21-288CEFB0D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2" name="Line 17">
                <a:extLst>
                  <a:ext uri="{FF2B5EF4-FFF2-40B4-BE49-F238E27FC236}">
                    <a16:creationId xmlns:a16="http://schemas.microsoft.com/office/drawing/2014/main" id="{84EFA4C0-A993-FD9E-44C9-9252D6ADD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3" name="Line 18">
                <a:extLst>
                  <a:ext uri="{FF2B5EF4-FFF2-40B4-BE49-F238E27FC236}">
                    <a16:creationId xmlns:a16="http://schemas.microsoft.com/office/drawing/2014/main" id="{4875FC01-4E0C-7934-DDE0-C91E49E0E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6" name="Group 19">
              <a:extLst>
                <a:ext uri="{FF2B5EF4-FFF2-40B4-BE49-F238E27FC236}">
                  <a16:creationId xmlns:a16="http://schemas.microsoft.com/office/drawing/2014/main" id="{F437FF8D-4D89-FC9E-BD57-B93CF2FB3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0" name="Line 20">
                <a:extLst>
                  <a:ext uri="{FF2B5EF4-FFF2-40B4-BE49-F238E27FC236}">
                    <a16:creationId xmlns:a16="http://schemas.microsoft.com/office/drawing/2014/main" id="{9F4DC4A8-7CCC-1F20-83AB-84D91CD72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Line 21">
                <a:extLst>
                  <a:ext uri="{FF2B5EF4-FFF2-40B4-BE49-F238E27FC236}">
                    <a16:creationId xmlns:a16="http://schemas.microsoft.com/office/drawing/2014/main" id="{B5A38E4D-84C7-6E78-D2CF-80D76E69E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7" name="Group 22">
              <a:extLst>
                <a:ext uri="{FF2B5EF4-FFF2-40B4-BE49-F238E27FC236}">
                  <a16:creationId xmlns:a16="http://schemas.microsoft.com/office/drawing/2014/main" id="{9974C599-20A0-7B04-D277-B50524A2C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98" name="Line 23">
                <a:extLst>
                  <a:ext uri="{FF2B5EF4-FFF2-40B4-BE49-F238E27FC236}">
                    <a16:creationId xmlns:a16="http://schemas.microsoft.com/office/drawing/2014/main" id="{6CE4FE88-1BE2-606B-12B0-92150D738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9" name="Line 24">
                <a:extLst>
                  <a:ext uri="{FF2B5EF4-FFF2-40B4-BE49-F238E27FC236}">
                    <a16:creationId xmlns:a16="http://schemas.microsoft.com/office/drawing/2014/main" id="{68335A48-F296-677D-302E-FD7305ED7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110" name="Group 100">
            <a:extLst>
              <a:ext uri="{FF2B5EF4-FFF2-40B4-BE49-F238E27FC236}">
                <a16:creationId xmlns:a16="http://schemas.microsoft.com/office/drawing/2014/main" id="{48720265-C259-A70D-EDD0-CF979575771E}"/>
              </a:ext>
            </a:extLst>
          </p:cNvPr>
          <p:cNvGrpSpPr>
            <a:grpSpLocks/>
          </p:cNvGrpSpPr>
          <p:nvPr/>
        </p:nvGrpSpPr>
        <p:grpSpPr bwMode="auto">
          <a:xfrm>
            <a:off x="7185211" y="2688806"/>
            <a:ext cx="1260747" cy="1333500"/>
            <a:chOff x="2051050" y="2673350"/>
            <a:chExt cx="1260475" cy="1333500"/>
          </a:xfrm>
        </p:grpSpPr>
        <p:grpSp>
          <p:nvGrpSpPr>
            <p:cNvPr id="111" name="Group 7">
              <a:extLst>
                <a:ext uri="{FF2B5EF4-FFF2-40B4-BE49-F238E27FC236}">
                  <a16:creationId xmlns:a16="http://schemas.microsoft.com/office/drawing/2014/main" id="{4DEAB1ED-33BA-8576-7CEE-BAC89070D7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27" name="Line 8">
                <a:extLst>
                  <a:ext uri="{FF2B5EF4-FFF2-40B4-BE49-F238E27FC236}">
                    <a16:creationId xmlns:a16="http://schemas.microsoft.com/office/drawing/2014/main" id="{B8B55E37-B36D-D9E8-046B-6530E8FB6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8" name="Line 9">
                <a:extLst>
                  <a:ext uri="{FF2B5EF4-FFF2-40B4-BE49-F238E27FC236}">
                    <a16:creationId xmlns:a16="http://schemas.microsoft.com/office/drawing/2014/main" id="{6B47329E-467A-10D4-F5ED-81FC01423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2" name="Group 10">
              <a:extLst>
                <a:ext uri="{FF2B5EF4-FFF2-40B4-BE49-F238E27FC236}">
                  <a16:creationId xmlns:a16="http://schemas.microsoft.com/office/drawing/2014/main" id="{6EB97D76-1583-83D0-04B0-1DB827265F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C69FE2BF-A897-93DE-6214-1A9CF8647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6" name="Line 12">
                <a:extLst>
                  <a:ext uri="{FF2B5EF4-FFF2-40B4-BE49-F238E27FC236}">
                    <a16:creationId xmlns:a16="http://schemas.microsoft.com/office/drawing/2014/main" id="{75170DAD-1DE3-B5DD-E37D-AC7D7C990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3" name="Group 13">
              <a:extLst>
                <a:ext uri="{FF2B5EF4-FFF2-40B4-BE49-F238E27FC236}">
                  <a16:creationId xmlns:a16="http://schemas.microsoft.com/office/drawing/2014/main" id="{10D043CC-E3E2-A68B-49ED-7902F469E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23" name="Line 14">
                <a:extLst>
                  <a:ext uri="{FF2B5EF4-FFF2-40B4-BE49-F238E27FC236}">
                    <a16:creationId xmlns:a16="http://schemas.microsoft.com/office/drawing/2014/main" id="{D46CDB31-422F-70F6-32EC-D8EDBE607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4" name="Line 15">
                <a:extLst>
                  <a:ext uri="{FF2B5EF4-FFF2-40B4-BE49-F238E27FC236}">
                    <a16:creationId xmlns:a16="http://schemas.microsoft.com/office/drawing/2014/main" id="{C4B2A9A9-69E5-4954-4B1F-F6A30AAAF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4" name="Group 16">
              <a:extLst>
                <a:ext uri="{FF2B5EF4-FFF2-40B4-BE49-F238E27FC236}">
                  <a16:creationId xmlns:a16="http://schemas.microsoft.com/office/drawing/2014/main" id="{73E8137B-CB4D-6AE3-DC11-1ADF1C42A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277DA445-444E-FD5B-FB49-AEE241B50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2" name="Line 18">
                <a:extLst>
                  <a:ext uri="{FF2B5EF4-FFF2-40B4-BE49-F238E27FC236}">
                    <a16:creationId xmlns:a16="http://schemas.microsoft.com/office/drawing/2014/main" id="{9708189B-F5FD-C83D-06CB-E7FBEA45B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5" name="Group 19">
              <a:extLst>
                <a:ext uri="{FF2B5EF4-FFF2-40B4-BE49-F238E27FC236}">
                  <a16:creationId xmlns:a16="http://schemas.microsoft.com/office/drawing/2014/main" id="{8F1C734E-ECCA-5790-8E19-2FCC7CF9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19" name="Line 20">
                <a:extLst>
                  <a:ext uri="{FF2B5EF4-FFF2-40B4-BE49-F238E27FC236}">
                    <a16:creationId xmlns:a16="http://schemas.microsoft.com/office/drawing/2014/main" id="{82BB62ED-191A-CFB7-9CE8-C198B45EE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0" name="Line 21">
                <a:extLst>
                  <a:ext uri="{FF2B5EF4-FFF2-40B4-BE49-F238E27FC236}">
                    <a16:creationId xmlns:a16="http://schemas.microsoft.com/office/drawing/2014/main" id="{38144952-5216-571C-1732-F546C17E3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16" name="Group 22">
              <a:extLst>
                <a:ext uri="{FF2B5EF4-FFF2-40B4-BE49-F238E27FC236}">
                  <a16:creationId xmlns:a16="http://schemas.microsoft.com/office/drawing/2014/main" id="{9A1AE36E-94DB-9AC7-762D-099F507F8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17" name="Line 23">
                <a:extLst>
                  <a:ext uri="{FF2B5EF4-FFF2-40B4-BE49-F238E27FC236}">
                    <a16:creationId xmlns:a16="http://schemas.microsoft.com/office/drawing/2014/main" id="{64448D4E-4336-AEDC-AEE2-402AB6FB4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8" name="Line 24">
                <a:extLst>
                  <a:ext uri="{FF2B5EF4-FFF2-40B4-BE49-F238E27FC236}">
                    <a16:creationId xmlns:a16="http://schemas.microsoft.com/office/drawing/2014/main" id="{6709E659-A9E8-9638-95A7-375D8391A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80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F7F1-CB62-CB7F-462A-0C7108E6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01349-3C55-03D6-0FBF-5697DDF0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44476-CFD6-0999-ED1B-67462C1DD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27" y="878540"/>
            <a:ext cx="7886700" cy="53601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Least Squares Fit </a:t>
            </a:r>
          </a:p>
          <a:p>
            <a:pPr lvl="1"/>
            <a:r>
              <a:rPr lang="en-US" dirty="0"/>
              <a:t>closed form solution</a:t>
            </a:r>
          </a:p>
          <a:p>
            <a:pPr lvl="1"/>
            <a:r>
              <a:rPr lang="en-US" dirty="0"/>
              <a:t>robust to noise</a:t>
            </a:r>
          </a:p>
          <a:p>
            <a:pPr lvl="1"/>
            <a:r>
              <a:rPr lang="en-US" dirty="0"/>
              <a:t>not robust to outliers</a:t>
            </a:r>
          </a:p>
          <a:p>
            <a:r>
              <a:rPr lang="en-US" dirty="0"/>
              <a:t>Robust Least Squares</a:t>
            </a:r>
          </a:p>
          <a:p>
            <a:pPr lvl="1"/>
            <a:r>
              <a:rPr lang="en-US" dirty="0"/>
              <a:t>improves robustness to noise</a:t>
            </a:r>
          </a:p>
          <a:p>
            <a:pPr lvl="1"/>
            <a:r>
              <a:rPr lang="en-US" dirty="0"/>
              <a:t>requires iterative optimization</a:t>
            </a:r>
          </a:p>
          <a:p>
            <a:r>
              <a:rPr lang="en-US" dirty="0"/>
              <a:t>Hough transform</a:t>
            </a:r>
          </a:p>
          <a:p>
            <a:pPr lvl="1"/>
            <a:r>
              <a:rPr lang="en-US" dirty="0"/>
              <a:t>robust to noise and outliers</a:t>
            </a:r>
          </a:p>
          <a:p>
            <a:pPr lvl="1"/>
            <a:r>
              <a:rPr lang="en-US" dirty="0"/>
              <a:t>can fit multiple models</a:t>
            </a:r>
          </a:p>
          <a:p>
            <a:pPr lvl="1"/>
            <a:r>
              <a:rPr lang="en-US" dirty="0"/>
              <a:t>only works for a few parameters (1-4 typically)</a:t>
            </a:r>
          </a:p>
          <a:p>
            <a:r>
              <a:rPr lang="en-US" dirty="0"/>
              <a:t>RANSAC</a:t>
            </a:r>
          </a:p>
          <a:p>
            <a:pPr lvl="1"/>
            <a:r>
              <a:rPr lang="en-US" dirty="0"/>
              <a:t>robust to noise and outliers</a:t>
            </a:r>
          </a:p>
          <a:p>
            <a:pPr lvl="1"/>
            <a:r>
              <a:rPr lang="en-US" dirty="0"/>
              <a:t>works with a moderate number of parameters (</a:t>
            </a:r>
            <a:r>
              <a:rPr lang="en-US" dirty="0" err="1"/>
              <a:t>e.g</a:t>
            </a:r>
            <a:r>
              <a:rPr lang="en-US" dirty="0"/>
              <a:t>, 1-8)</a:t>
            </a:r>
          </a:p>
          <a:p>
            <a:r>
              <a:rPr lang="en-US" dirty="0"/>
              <a:t>Iterative Closest Point (ICP)</a:t>
            </a:r>
          </a:p>
          <a:p>
            <a:pPr lvl="1"/>
            <a:r>
              <a:rPr lang="en-US" dirty="0"/>
              <a:t>For local alignment only: does not require initial correspondences </a:t>
            </a:r>
          </a:p>
        </p:txBody>
      </p:sp>
    </p:spTree>
    <p:extLst>
      <p:ext uri="{BB962C8B-B14F-4D97-AF65-F5344CB8AC3E}">
        <p14:creationId xmlns:p14="http://schemas.microsoft.com/office/powerpoint/2010/main" val="362721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182C-8CF2-C096-A81C-B07C5AF2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FC5A2-42F6-0BD4-C7BE-B31F22E9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478376-621F-E613-DE41-DA0447610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69" y="698050"/>
            <a:ext cx="8229600" cy="58674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Alignment: find parameters of model that maps one set of points to another</a:t>
            </a:r>
          </a:p>
          <a:p>
            <a:endParaRPr lang="en-US" dirty="0"/>
          </a:p>
          <a:p>
            <a:r>
              <a:rPr lang="en-US" dirty="0"/>
              <a:t>Typically want to solve for a global transformation that accounts for most true correspondences</a:t>
            </a:r>
          </a:p>
          <a:p>
            <a:endParaRPr lang="en-US" dirty="0"/>
          </a:p>
          <a:p>
            <a:r>
              <a:rPr lang="en-US" dirty="0"/>
              <a:t>Difficulties</a:t>
            </a:r>
          </a:p>
          <a:p>
            <a:pPr lvl="1"/>
            <a:r>
              <a:rPr lang="en-US" dirty="0"/>
              <a:t>Noise (typically 1-3 pixels)</a:t>
            </a:r>
          </a:p>
          <a:p>
            <a:pPr lvl="1"/>
            <a:r>
              <a:rPr lang="en-US" dirty="0"/>
              <a:t>Outliers (often 30-50%) </a:t>
            </a:r>
          </a:p>
          <a:p>
            <a:pPr lvl="1"/>
            <a:r>
              <a:rPr lang="en-US" dirty="0"/>
              <a:t>Many-to-one matches or multiple objects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8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1E18-B67F-8BF5-64C1-C285AB3E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A788-06D1-EB85-0137-224A30DC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Hypothesize and test</a:t>
            </a:r>
          </a:p>
          <a:p>
            <a:pPr lvl="1"/>
            <a:r>
              <a:rPr lang="en-US" dirty="0"/>
              <a:t>Generalized Hough transform</a:t>
            </a:r>
          </a:p>
          <a:p>
            <a:pPr lvl="1"/>
            <a:r>
              <a:rPr lang="en-US" dirty="0"/>
              <a:t>RANSAC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3D3C-76E8-DE7B-2A51-28AB48BA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9CEF-963D-1403-EAC8-9294A75F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Global Warping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DB8D-395A-5C10-081F-27322E0C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B88129B-84AC-D162-17A2-208190D2014D}"/>
              </a:ext>
            </a:extLst>
          </p:cNvPr>
          <p:cNvSpPr txBox="1">
            <a:spLocks noChangeArrowheads="1"/>
          </p:cNvSpPr>
          <p:nvPr/>
        </p:nvSpPr>
        <p:spPr>
          <a:xfrm>
            <a:off x="999565" y="2537011"/>
            <a:ext cx="7772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/>
              <a:t>	Transformation T is a coordinate-changing machine: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				p’ = </a:t>
            </a:r>
            <a:r>
              <a:rPr lang="en-US" i="1"/>
              <a:t>T</a:t>
            </a:r>
            <a:r>
              <a:rPr lang="en-US"/>
              <a:t>(p)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What does it mean that </a:t>
            </a:r>
            <a:r>
              <a:rPr lang="en-US" i="1"/>
              <a:t>T</a:t>
            </a:r>
            <a:r>
              <a:rPr lang="en-US"/>
              <a:t> is global?</a:t>
            </a:r>
          </a:p>
          <a:p>
            <a:pPr lvl="1"/>
            <a:r>
              <a:rPr lang="en-US"/>
              <a:t>Is the same for any point p</a:t>
            </a:r>
          </a:p>
          <a:p>
            <a:pPr lvl="1"/>
            <a:r>
              <a:rPr lang="en-US"/>
              <a:t>can be described by just a few numbers (parameters)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For linear transformations, we can represent T as a matrix</a:t>
            </a:r>
          </a:p>
          <a:p>
            <a:pPr>
              <a:buFont typeface="Arial" panose="020B0604020202020204" pitchFamily="34" charset="0"/>
              <a:buNone/>
            </a:pPr>
            <a:r>
              <a:rPr lang="en-US"/>
              <a:t>					  p’ = </a:t>
            </a:r>
            <a:r>
              <a:rPr lang="en-US" b="1"/>
              <a:t>T</a:t>
            </a:r>
            <a:r>
              <a:rPr lang="en-US"/>
              <a:t>p</a:t>
            </a:r>
          </a:p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22A10DF-881E-5427-A499-11FA57AFFA4C}"/>
              </a:ext>
            </a:extLst>
          </p:cNvPr>
          <p:cNvGrpSpPr>
            <a:grpSpLocks/>
          </p:cNvGrpSpPr>
          <p:nvPr/>
        </p:nvGrpSpPr>
        <p:grpSpPr bwMode="auto">
          <a:xfrm>
            <a:off x="3666565" y="1298761"/>
            <a:ext cx="1600200" cy="476250"/>
            <a:chOff x="2256" y="2064"/>
            <a:chExt cx="1008" cy="300"/>
          </a:xfrm>
        </p:grpSpPr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08D7BF71-4F92-99CC-BB19-FC1BB9C31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7C92C5EB-D0D0-404C-084B-A42F5D56A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05EF0B8-0D03-0AA7-69F3-27CDD0808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 descr="HHHIMG_1166">
            <a:extLst>
              <a:ext uri="{FF2B5EF4-FFF2-40B4-BE49-F238E27FC236}">
                <a16:creationId xmlns:a16="http://schemas.microsoft.com/office/drawing/2014/main" id="{9AD2869F-CDC6-FB1E-DDE5-19B570E2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7765" y="984436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HHHIMG_1166">
            <a:extLst>
              <a:ext uri="{FF2B5EF4-FFF2-40B4-BE49-F238E27FC236}">
                <a16:creationId xmlns:a16="http://schemas.microsoft.com/office/drawing/2014/main" id="{B6162252-EB76-ED54-31B4-E029A1BE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165" y="1317811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5">
            <a:extLst>
              <a:ext uri="{FF2B5EF4-FFF2-40B4-BE49-F238E27FC236}">
                <a16:creationId xmlns:a16="http://schemas.microsoft.com/office/drawing/2014/main" id="{3B7C7990-F0D1-8078-C7F1-ED385B0A6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765" y="2079811"/>
            <a:ext cx="126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p</a:t>
            </a:r>
            <a:r>
              <a:rPr lang="en-US"/>
              <a:t> = (x,y)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D94026E3-88AE-686E-E025-8C380AD4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103" y="2079811"/>
            <a:ext cx="1566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p’</a:t>
            </a:r>
            <a:r>
              <a:rPr lang="en-US"/>
              <a:t> = (x’,y’)</a:t>
            </a:r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7ABC51E1-D5E7-2F59-160D-9A336387F1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43103" y="1427349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8">
            <a:extLst>
              <a:ext uri="{FF2B5EF4-FFF2-40B4-BE49-F238E27FC236}">
                <a16:creationId xmlns:a16="http://schemas.microsoft.com/office/drawing/2014/main" id="{C8F9215F-4BDC-9A31-8268-D61B54FFB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8303" y="1165411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23">
            <a:extLst>
              <a:ext uri="{FF2B5EF4-FFF2-40B4-BE49-F238E27FC236}">
                <a16:creationId xmlns:a16="http://schemas.microsoft.com/office/drawing/2014/main" id="{74722349-2BE7-3923-9CBC-1A3A366E7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95776"/>
              </p:ext>
            </p:extLst>
          </p:nvPr>
        </p:nvGraphicFramePr>
        <p:xfrm>
          <a:off x="3945965" y="5585011"/>
          <a:ext cx="15414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69800" progId="Equation.3">
                  <p:embed/>
                </p:oleObj>
              </mc:Choice>
              <mc:Fallback>
                <p:oleObj name="Equation" r:id="rId3" imgW="761760" imgH="469800" progId="Equation.3">
                  <p:embed/>
                  <p:pic>
                    <p:nvPicPr>
                      <p:cNvPr id="74242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965" y="5585011"/>
                        <a:ext cx="15414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56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840D-DF41-76A1-E396-62E97B2B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1CEF3-32B8-BA63-9EA4-F17EBB8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HHHIMG_1166">
            <a:extLst>
              <a:ext uri="{FF2B5EF4-FFF2-40B4-BE49-F238E27FC236}">
                <a16:creationId xmlns:a16="http://schemas.microsoft.com/office/drawing/2014/main" id="{66D52643-46D2-BD8E-36A0-98010BDE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164" y="2953963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8C96B0E7-2357-803A-AC70-F6C15D11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451" y="404933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dirty="0"/>
              <a:t>translation</a:t>
            </a:r>
          </a:p>
        </p:txBody>
      </p:sp>
      <p:pic>
        <p:nvPicPr>
          <p:cNvPr id="7" name="Picture 6" descr="HHHIMG_1166">
            <a:extLst>
              <a:ext uri="{FF2B5EF4-FFF2-40B4-BE49-F238E27FC236}">
                <a16:creationId xmlns:a16="http://schemas.microsoft.com/office/drawing/2014/main" id="{5B730E74-5087-4B7C-5937-FFD5E501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1451" y="2968250"/>
            <a:ext cx="1462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rotated">
            <a:extLst>
              <a:ext uri="{FF2B5EF4-FFF2-40B4-BE49-F238E27FC236}">
                <a16:creationId xmlns:a16="http://schemas.microsoft.com/office/drawing/2014/main" id="{481B89EA-1E88-005A-A477-24B25FCE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0651" y="2739650"/>
            <a:ext cx="1755775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id="{ED03C21C-AC66-228F-8CD8-112AE729C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426" y="403505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/>
              <a:t>rotation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E1FEC2AD-6F68-AA76-3810-95C702DB1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651" y="395885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/>
              <a:t>aspect</a:t>
            </a:r>
          </a:p>
        </p:txBody>
      </p:sp>
      <p:pic>
        <p:nvPicPr>
          <p:cNvPr id="11" name="Picture 10" descr="affine">
            <a:extLst>
              <a:ext uri="{FF2B5EF4-FFF2-40B4-BE49-F238E27FC236}">
                <a16:creationId xmlns:a16="http://schemas.microsoft.com/office/drawing/2014/main" id="{5A317924-5C50-C66D-2852-E8B0B0BC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9496" y="4680417"/>
            <a:ext cx="17462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1">
            <a:extLst>
              <a:ext uri="{FF2B5EF4-FFF2-40B4-BE49-F238E27FC236}">
                <a16:creationId xmlns:a16="http://schemas.microsoft.com/office/drawing/2014/main" id="{D46F97DC-9D4F-56A4-4F09-04B3D84B6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896" y="5980191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dirty="0"/>
              <a:t>affine</a:t>
            </a:r>
          </a:p>
        </p:txBody>
      </p:sp>
      <p:pic>
        <p:nvPicPr>
          <p:cNvPr id="13" name="Picture 12" descr="perspective">
            <a:extLst>
              <a:ext uri="{FF2B5EF4-FFF2-40B4-BE49-F238E27FC236}">
                <a16:creationId xmlns:a16="http://schemas.microsoft.com/office/drawing/2014/main" id="{AC89F36E-EB40-58FE-5425-BCD3310F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4096" y="4832817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3">
            <a:extLst>
              <a:ext uri="{FF2B5EF4-FFF2-40B4-BE49-F238E27FC236}">
                <a16:creationId xmlns:a16="http://schemas.microsoft.com/office/drawing/2014/main" id="{E568EDFE-EF3B-3AB0-7740-20159B91D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984" y="5925017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/>
              <a:t>perspective</a:t>
            </a:r>
          </a:p>
        </p:txBody>
      </p:sp>
      <p:pic>
        <p:nvPicPr>
          <p:cNvPr id="15" name="Picture 4" descr="HHHIMG_1166">
            <a:extLst>
              <a:ext uri="{FF2B5EF4-FFF2-40B4-BE49-F238E27FC236}">
                <a16:creationId xmlns:a16="http://schemas.microsoft.com/office/drawing/2014/main" id="{9161D9ED-69F4-ECC4-7586-96835932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494" y="737942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23DBD6-B431-9C5E-7074-09E09CB6DBD7}"/>
              </a:ext>
            </a:extLst>
          </p:cNvPr>
          <p:cNvSpPr txBox="1"/>
          <p:nvPr/>
        </p:nvSpPr>
        <p:spPr>
          <a:xfrm>
            <a:off x="3719064" y="183331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BFE91-9A65-F75B-811B-BE4B54988660}"/>
              </a:ext>
            </a:extLst>
          </p:cNvPr>
          <p:cNvSpPr txBox="1"/>
          <p:nvPr/>
        </p:nvSpPr>
        <p:spPr>
          <a:xfrm>
            <a:off x="3523877" y="2341736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Transformed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3475D-4CF4-E6F7-8F3E-35221EA52D4B}"/>
              </a:ext>
            </a:extLst>
          </p:cNvPr>
          <p:cNvSpPr txBox="1"/>
          <p:nvPr/>
        </p:nvSpPr>
        <p:spPr>
          <a:xfrm>
            <a:off x="6562164" y="6085294"/>
            <a:ext cx="260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Slide credit (next few slides):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A. Efros and/or S. Seitz</a:t>
            </a:r>
          </a:p>
        </p:txBody>
      </p:sp>
    </p:spTree>
    <p:extLst>
      <p:ext uri="{BB962C8B-B14F-4D97-AF65-F5344CB8AC3E}">
        <p14:creationId xmlns:p14="http://schemas.microsoft.com/office/powerpoint/2010/main" val="243932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A69-EA0C-D7A7-58DC-FC01647A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FBEA-9AF2-8492-CDEF-4A7E840C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4EA369-DD78-1F52-A55E-0060794A4956}"/>
              </a:ext>
            </a:extLst>
          </p:cNvPr>
          <p:cNvSpPr txBox="1">
            <a:spLocks noChangeArrowheads="1"/>
          </p:cNvSpPr>
          <p:nvPr/>
        </p:nvSpPr>
        <p:spPr>
          <a:xfrm>
            <a:off x="1151965" y="827881"/>
            <a:ext cx="7772400" cy="239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CC3300"/>
                </a:solidFill>
              </a:rPr>
              <a:t>Scaling</a:t>
            </a:r>
            <a:r>
              <a:rPr lang="en-US" sz="2000"/>
              <a:t> a coordinate means multiplying each of its components by a scalar</a:t>
            </a:r>
          </a:p>
          <a:p>
            <a:r>
              <a:rPr lang="en-US" sz="2000" i="1">
                <a:solidFill>
                  <a:srgbClr val="CC3300"/>
                </a:solidFill>
              </a:rPr>
              <a:t>Uniform scaling</a:t>
            </a:r>
            <a:r>
              <a:rPr lang="en-US" sz="2000"/>
              <a:t> means this scalar is the same for all components:</a:t>
            </a:r>
            <a:endParaRPr lang="en-US" sz="2000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70ECC7B-32F4-9F07-0545-FA58C553B30A}"/>
              </a:ext>
            </a:extLst>
          </p:cNvPr>
          <p:cNvGrpSpPr>
            <a:grpSpLocks/>
          </p:cNvGrpSpPr>
          <p:nvPr/>
        </p:nvGrpSpPr>
        <p:grpSpPr bwMode="auto">
          <a:xfrm>
            <a:off x="1075765" y="3418681"/>
            <a:ext cx="3048000" cy="2743200"/>
            <a:chOff x="816" y="2208"/>
            <a:chExt cx="1920" cy="1728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6B797F91-073A-3DE9-5C75-EEF0D201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F2F3D713-02AF-2D28-189C-FC96A379E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1928AA8-09AF-59FD-01C7-D36EAAE59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0BD85EBD-4A91-A907-EEB0-9AE1AE5230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3EFDC1CD-C468-7742-78A3-DECAAA89C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064C253-62C7-352C-B357-AB0D286A2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13CB4A2F-D13A-5A5A-6F5B-3824256CE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2E5A1697-F1F7-88CF-209B-BA28CC3C1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DBF9F11C-5101-63F2-7839-9F96FF97C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9453A97A-6CA9-D575-352F-1E097E32F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CCF30885-86EA-F7FE-7ECF-C2E655076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2DDC8066-5F67-4319-9F03-9CC9DCAA8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57993795-53D5-CA05-1CCE-AF5FAA9FB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B6CB08E0-1645-0AAC-A4F7-EBA5D9BBD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4CF5C2FB-3571-B527-F1EB-6EAF972D6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B0450F5D-CCD1-45B2-0BDF-FB4D8BE64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89909925-A9CD-AAF1-34FB-03E6F300D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7BC47AF9-830C-71FE-38C1-56FA8C6A9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2ADF09CF-7A00-6124-45AF-0E0D933ED6A6}"/>
              </a:ext>
            </a:extLst>
          </p:cNvPr>
          <p:cNvGrpSpPr>
            <a:grpSpLocks/>
          </p:cNvGrpSpPr>
          <p:nvPr/>
        </p:nvGrpSpPr>
        <p:grpSpPr bwMode="auto">
          <a:xfrm>
            <a:off x="2066365" y="4485481"/>
            <a:ext cx="914400" cy="1066800"/>
            <a:chOff x="1440" y="2928"/>
            <a:chExt cx="576" cy="672"/>
          </a:xfrm>
        </p:grpSpPr>
        <p:sp>
          <p:nvSpPr>
            <p:cNvPr id="26" name="Freeform 24" descr="Horizontal brick">
              <a:extLst>
                <a:ext uri="{FF2B5EF4-FFF2-40B4-BE49-F238E27FC236}">
                  <a16:creationId xmlns:a16="http://schemas.microsoft.com/office/drawing/2014/main" id="{4DB93BE5-C0AC-E8AD-4EF9-7957B6100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83CD887E-AC6C-E1C9-B9E9-C2D644335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2E7E8FD-4F32-84F8-F134-C76F9EB7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7">
            <a:extLst>
              <a:ext uri="{FF2B5EF4-FFF2-40B4-BE49-F238E27FC236}">
                <a16:creationId xmlns:a16="http://schemas.microsoft.com/office/drawing/2014/main" id="{DF682E15-6E81-9D65-3D83-86FD2821254C}"/>
              </a:ext>
            </a:extLst>
          </p:cNvPr>
          <p:cNvGrpSpPr>
            <a:grpSpLocks/>
          </p:cNvGrpSpPr>
          <p:nvPr/>
        </p:nvGrpSpPr>
        <p:grpSpPr bwMode="auto">
          <a:xfrm>
            <a:off x="5647765" y="3418681"/>
            <a:ext cx="3048000" cy="2743200"/>
            <a:chOff x="816" y="2208"/>
            <a:chExt cx="1920" cy="1728"/>
          </a:xfrm>
        </p:grpSpPr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AC4E1605-3EFC-01CC-1413-C5D9EB282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FD0A6322-A788-14FC-8B0F-A7B39A328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D605056B-1E3E-3495-6B0B-AE71620B0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C114E1C7-E0E5-CD1F-E50E-721B599A1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E1A73AC3-B997-B262-46E8-206761695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718A7E70-69FD-F1C1-6F26-E84C9A5AD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8977B80A-BD32-D29E-E450-EFC5923C2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2E23719D-B436-055E-E3EA-CEAE0ECD6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A61CDAF6-57BB-71B2-3AAA-F9CA0F06E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8CFB1B7D-81E3-DC33-A9C4-BB2BE208B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0052AF2D-E9AE-3483-5F8C-4E8E9A305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28D4EFF8-DE40-C87B-DB2B-F2A90CCE3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8B24B883-5673-D47B-0D3A-6743AAFF0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3AAA4064-D3BB-CA40-8085-742C456D1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CD717E87-40E2-0429-0300-2C8C2406A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C58F04F3-4B8F-5821-1A12-8174ACD44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4">
              <a:extLst>
                <a:ext uri="{FF2B5EF4-FFF2-40B4-BE49-F238E27FC236}">
                  <a16:creationId xmlns:a16="http://schemas.microsoft.com/office/drawing/2014/main" id="{4C34FD01-AC04-731A-15B1-F9B526B4C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5">
              <a:extLst>
                <a:ext uri="{FF2B5EF4-FFF2-40B4-BE49-F238E27FC236}">
                  <a16:creationId xmlns:a16="http://schemas.microsoft.com/office/drawing/2014/main" id="{7EFE12FF-9695-AC4B-A4F2-5BDC0C1A2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46">
            <a:extLst>
              <a:ext uri="{FF2B5EF4-FFF2-40B4-BE49-F238E27FC236}">
                <a16:creationId xmlns:a16="http://schemas.microsoft.com/office/drawing/2014/main" id="{7D8AA0B6-406B-7FDE-11EC-CE94D59873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7965" y="3113881"/>
            <a:ext cx="1828800" cy="2133600"/>
            <a:chOff x="1440" y="2928"/>
            <a:chExt cx="576" cy="672"/>
          </a:xfrm>
        </p:grpSpPr>
        <p:sp>
          <p:nvSpPr>
            <p:cNvPr id="49" name="Freeform 47" descr="Horizontal brick">
              <a:extLst>
                <a:ext uri="{FF2B5EF4-FFF2-40B4-BE49-F238E27FC236}">
                  <a16:creationId xmlns:a16="http://schemas.microsoft.com/office/drawing/2014/main" id="{6B2B903D-5A6B-3F5E-9902-2102A09041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11965"/>
              </a:fgClr>
              <a:bgClr>
                <a:srgbClr val="FFFFFF"/>
              </a:bgClr>
            </a:pattFill>
            <a:ln w="38100" cap="flat" cmpd="sng">
              <a:solidFill>
                <a:srgbClr val="0119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40BE78E1-947D-07AB-393E-13E495FA04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410B8A81-4936-D528-4CAC-DFA4A6AEF8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AutoShape 50">
            <a:extLst>
              <a:ext uri="{FF2B5EF4-FFF2-40B4-BE49-F238E27FC236}">
                <a16:creationId xmlns:a16="http://schemas.microsoft.com/office/drawing/2014/main" id="{993E3F04-D420-B6BA-9BA9-E52251A9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565" y="4637881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Text Box 51">
            <a:extLst>
              <a:ext uri="{FF2B5EF4-FFF2-40B4-BE49-F238E27FC236}">
                <a16:creationId xmlns:a16="http://schemas.microsoft.com/office/drawing/2014/main" id="{00234877-249A-9E75-1737-91283769A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753" y="5018881"/>
            <a:ext cx="5794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b="1">
                <a:sym typeface="Symbol" pitchFamily="18" charset="2"/>
              </a:rPr>
              <a:t></a:t>
            </a:r>
            <a:r>
              <a:rPr lang="en-US">
                <a:sym typeface="Symbol" pitchFamily="18" charset="2"/>
              </a:rPr>
              <a:t> </a:t>
            </a: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247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1D6E-5687-96D4-6E27-92AFF470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004A8-CE1A-FB01-15D6-B2693C43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8699D1-08A2-8E11-6074-C6C9E921D851}"/>
              </a:ext>
            </a:extLst>
          </p:cNvPr>
          <p:cNvSpPr txBox="1">
            <a:spLocks noChangeArrowheads="1"/>
          </p:cNvSpPr>
          <p:nvPr/>
        </p:nvSpPr>
        <p:spPr>
          <a:xfrm>
            <a:off x="610721" y="118016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>
                <a:solidFill>
                  <a:srgbClr val="CC3300"/>
                </a:solidFill>
              </a:rPr>
              <a:t>Non-uniform scaling</a:t>
            </a:r>
            <a:r>
              <a:rPr lang="en-US" sz="2000"/>
              <a:t>: different scalars per component:</a:t>
            </a:r>
          </a:p>
          <a:p>
            <a:endParaRPr lang="en-US" sz="200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CF86D0ED-EFD7-B646-50D5-3581422008D9}"/>
              </a:ext>
            </a:extLst>
          </p:cNvPr>
          <p:cNvGrpSpPr>
            <a:grpSpLocks/>
          </p:cNvGrpSpPr>
          <p:nvPr/>
        </p:nvGrpSpPr>
        <p:grpSpPr bwMode="auto">
          <a:xfrm>
            <a:off x="591671" y="1869141"/>
            <a:ext cx="8001000" cy="2743200"/>
            <a:chOff x="384" y="1584"/>
            <a:chExt cx="5040" cy="1728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E865E0DB-888D-C8D9-560F-5A51309B3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C0349941-39AD-B63E-884C-4F2179EB2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7">
                <a:extLst>
                  <a:ext uri="{FF2B5EF4-FFF2-40B4-BE49-F238E27FC236}">
                    <a16:creationId xmlns:a16="http://schemas.microsoft.com/office/drawing/2014/main" id="{433AC93F-2024-1B35-43F8-4BF761EFA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3246C7A9-5EAF-8F4D-A594-434983611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F57A7976-C80C-AFEF-E888-988F266E5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BC8E93CE-D881-3786-B151-FA167894C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9A1D9F3-3AC1-1899-FC18-8A3BFB348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2">
                <a:extLst>
                  <a:ext uri="{FF2B5EF4-FFF2-40B4-BE49-F238E27FC236}">
                    <a16:creationId xmlns:a16="http://schemas.microsoft.com/office/drawing/2014/main" id="{5B7714B9-6B4A-445C-5D07-788658C4C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3">
                <a:extLst>
                  <a:ext uri="{FF2B5EF4-FFF2-40B4-BE49-F238E27FC236}">
                    <a16:creationId xmlns:a16="http://schemas.microsoft.com/office/drawing/2014/main" id="{888F1B26-4128-A261-93F3-7BC583326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14">
                <a:extLst>
                  <a:ext uri="{FF2B5EF4-FFF2-40B4-BE49-F238E27FC236}">
                    <a16:creationId xmlns:a16="http://schemas.microsoft.com/office/drawing/2014/main" id="{329402A9-4503-CF32-0C67-34BD04255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5">
                <a:extLst>
                  <a:ext uri="{FF2B5EF4-FFF2-40B4-BE49-F238E27FC236}">
                    <a16:creationId xmlns:a16="http://schemas.microsoft.com/office/drawing/2014/main" id="{B2954B4D-7F01-1CB6-F981-95F0F93A8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6">
                <a:extLst>
                  <a:ext uri="{FF2B5EF4-FFF2-40B4-BE49-F238E27FC236}">
                    <a16:creationId xmlns:a16="http://schemas.microsoft.com/office/drawing/2014/main" id="{C200D04A-FEE7-CF18-A0A0-1095B0BD4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17">
                <a:extLst>
                  <a:ext uri="{FF2B5EF4-FFF2-40B4-BE49-F238E27FC236}">
                    <a16:creationId xmlns:a16="http://schemas.microsoft.com/office/drawing/2014/main" id="{D2BB2595-C859-97FA-436B-E8B57836D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8">
                <a:extLst>
                  <a:ext uri="{FF2B5EF4-FFF2-40B4-BE49-F238E27FC236}">
                    <a16:creationId xmlns:a16="http://schemas.microsoft.com/office/drawing/2014/main" id="{346A70DB-3072-B2C3-61D6-82F7EEF01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19">
                <a:extLst>
                  <a:ext uri="{FF2B5EF4-FFF2-40B4-BE49-F238E27FC236}">
                    <a16:creationId xmlns:a16="http://schemas.microsoft.com/office/drawing/2014/main" id="{3A93ED85-D0CC-B4A7-74E5-A8E4272B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0">
                <a:extLst>
                  <a:ext uri="{FF2B5EF4-FFF2-40B4-BE49-F238E27FC236}">
                    <a16:creationId xmlns:a16="http://schemas.microsoft.com/office/drawing/2014/main" id="{241F3327-6E3F-FC27-635B-C2324CA79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21">
                <a:extLst>
                  <a:ext uri="{FF2B5EF4-FFF2-40B4-BE49-F238E27FC236}">
                    <a16:creationId xmlns:a16="http://schemas.microsoft.com/office/drawing/2014/main" id="{E0879184-EE35-BDC4-BF70-2FF87D9DA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22">
                <a:extLst>
                  <a:ext uri="{FF2B5EF4-FFF2-40B4-BE49-F238E27FC236}">
                    <a16:creationId xmlns:a16="http://schemas.microsoft.com/office/drawing/2014/main" id="{460767BE-D1C6-B22E-A6A4-E20ED8711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23">
                <a:extLst>
                  <a:ext uri="{FF2B5EF4-FFF2-40B4-BE49-F238E27FC236}">
                    <a16:creationId xmlns:a16="http://schemas.microsoft.com/office/drawing/2014/main" id="{55CB40CC-CE5C-5D33-1195-EFDC61E7C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4">
              <a:extLst>
                <a:ext uri="{FF2B5EF4-FFF2-40B4-BE49-F238E27FC236}">
                  <a16:creationId xmlns:a16="http://schemas.microsoft.com/office/drawing/2014/main" id="{BC08ED7A-706B-73EE-0128-E741C2BF9E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34" name="Freeform 25" descr="Horizontal brick">
                <a:extLst>
                  <a:ext uri="{FF2B5EF4-FFF2-40B4-BE49-F238E27FC236}">
                    <a16:creationId xmlns:a16="http://schemas.microsoft.com/office/drawing/2014/main" id="{4D4010A0-BD62-FBB5-1BF6-FE4CCF292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26">
                <a:extLst>
                  <a:ext uri="{FF2B5EF4-FFF2-40B4-BE49-F238E27FC236}">
                    <a16:creationId xmlns:a16="http://schemas.microsoft.com/office/drawing/2014/main" id="{CAB93E42-DA92-AA0C-E875-8873EA8CA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6A9918B6-9289-CC3B-6C6C-E6895838E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03DC6373-D4AC-E3B0-5B7F-42D3AB5C31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16" name="Line 29">
                <a:extLst>
                  <a:ext uri="{FF2B5EF4-FFF2-40B4-BE49-F238E27FC236}">
                    <a16:creationId xmlns:a16="http://schemas.microsoft.com/office/drawing/2014/main" id="{75FB167C-7B94-B5D0-3A33-EB109721A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30">
                <a:extLst>
                  <a:ext uri="{FF2B5EF4-FFF2-40B4-BE49-F238E27FC236}">
                    <a16:creationId xmlns:a16="http://schemas.microsoft.com/office/drawing/2014/main" id="{32FF869C-6902-F8A0-5559-3796D3B1A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31">
                <a:extLst>
                  <a:ext uri="{FF2B5EF4-FFF2-40B4-BE49-F238E27FC236}">
                    <a16:creationId xmlns:a16="http://schemas.microsoft.com/office/drawing/2014/main" id="{834C7DF3-5106-84E6-E711-87C930E25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32">
                <a:extLst>
                  <a:ext uri="{FF2B5EF4-FFF2-40B4-BE49-F238E27FC236}">
                    <a16:creationId xmlns:a16="http://schemas.microsoft.com/office/drawing/2014/main" id="{AE17FD24-9D71-AC28-6102-AC7407570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33">
                <a:extLst>
                  <a:ext uri="{FF2B5EF4-FFF2-40B4-BE49-F238E27FC236}">
                    <a16:creationId xmlns:a16="http://schemas.microsoft.com/office/drawing/2014/main" id="{6B6E2CFE-596B-C48E-018D-2E907AD0C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34">
                <a:extLst>
                  <a:ext uri="{FF2B5EF4-FFF2-40B4-BE49-F238E27FC236}">
                    <a16:creationId xmlns:a16="http://schemas.microsoft.com/office/drawing/2014/main" id="{718EF8AE-0C8D-1952-8207-36146A124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35">
                <a:extLst>
                  <a:ext uri="{FF2B5EF4-FFF2-40B4-BE49-F238E27FC236}">
                    <a16:creationId xmlns:a16="http://schemas.microsoft.com/office/drawing/2014/main" id="{ADFD914B-BC77-FE42-7A57-4452A5BB7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36">
                <a:extLst>
                  <a:ext uri="{FF2B5EF4-FFF2-40B4-BE49-F238E27FC236}">
                    <a16:creationId xmlns:a16="http://schemas.microsoft.com/office/drawing/2014/main" id="{9633C675-5D3B-1BF9-6891-57EF3D3DA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37">
                <a:extLst>
                  <a:ext uri="{FF2B5EF4-FFF2-40B4-BE49-F238E27FC236}">
                    <a16:creationId xmlns:a16="http://schemas.microsoft.com/office/drawing/2014/main" id="{4CB13165-3059-0DCF-C5BB-D196BAD47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38">
                <a:extLst>
                  <a:ext uri="{FF2B5EF4-FFF2-40B4-BE49-F238E27FC236}">
                    <a16:creationId xmlns:a16="http://schemas.microsoft.com/office/drawing/2014/main" id="{3A8C7C8D-F8F7-9A08-B334-8AAE40920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39">
                <a:extLst>
                  <a:ext uri="{FF2B5EF4-FFF2-40B4-BE49-F238E27FC236}">
                    <a16:creationId xmlns:a16="http://schemas.microsoft.com/office/drawing/2014/main" id="{1895ADD1-11F4-6349-5AED-0801D7F39F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40">
                <a:extLst>
                  <a:ext uri="{FF2B5EF4-FFF2-40B4-BE49-F238E27FC236}">
                    <a16:creationId xmlns:a16="http://schemas.microsoft.com/office/drawing/2014/main" id="{333A89E0-0C3E-98B7-8EF3-6AF18ADF2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41">
                <a:extLst>
                  <a:ext uri="{FF2B5EF4-FFF2-40B4-BE49-F238E27FC236}">
                    <a16:creationId xmlns:a16="http://schemas.microsoft.com/office/drawing/2014/main" id="{26C0423C-A5AB-4343-A6A4-4F90E90B8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42">
                <a:extLst>
                  <a:ext uri="{FF2B5EF4-FFF2-40B4-BE49-F238E27FC236}">
                    <a16:creationId xmlns:a16="http://schemas.microsoft.com/office/drawing/2014/main" id="{3A8046CB-7EC4-ADEE-3179-9C99DADDF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43">
                <a:extLst>
                  <a:ext uri="{FF2B5EF4-FFF2-40B4-BE49-F238E27FC236}">
                    <a16:creationId xmlns:a16="http://schemas.microsoft.com/office/drawing/2014/main" id="{115D408C-7FBF-37AC-E580-15100F708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44">
                <a:extLst>
                  <a:ext uri="{FF2B5EF4-FFF2-40B4-BE49-F238E27FC236}">
                    <a16:creationId xmlns:a16="http://schemas.microsoft.com/office/drawing/2014/main" id="{C679C301-89E6-F646-F0D9-C93D3063C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45">
                <a:extLst>
                  <a:ext uri="{FF2B5EF4-FFF2-40B4-BE49-F238E27FC236}">
                    <a16:creationId xmlns:a16="http://schemas.microsoft.com/office/drawing/2014/main" id="{CBFAAE52-0B24-D698-E8FF-B993F4ABC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46">
                <a:extLst>
                  <a:ext uri="{FF2B5EF4-FFF2-40B4-BE49-F238E27FC236}">
                    <a16:creationId xmlns:a16="http://schemas.microsoft.com/office/drawing/2014/main" id="{5A6C8749-E614-A97F-7A89-23385D982C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47">
              <a:extLst>
                <a:ext uri="{FF2B5EF4-FFF2-40B4-BE49-F238E27FC236}">
                  <a16:creationId xmlns:a16="http://schemas.microsoft.com/office/drawing/2014/main" id="{66CEB3F4-9CE2-8C90-3BBA-1F7721857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13" name="Freeform 48" descr="Horizontal brick">
                <a:extLst>
                  <a:ext uri="{FF2B5EF4-FFF2-40B4-BE49-F238E27FC236}">
                    <a16:creationId xmlns:a16="http://schemas.microsoft.com/office/drawing/2014/main" id="{B1E7B2CE-4C5D-5E00-8E4B-48B93F22F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49">
                <a:extLst>
                  <a:ext uri="{FF2B5EF4-FFF2-40B4-BE49-F238E27FC236}">
                    <a16:creationId xmlns:a16="http://schemas.microsoft.com/office/drawing/2014/main" id="{25C51340-AC37-E462-765A-173FE79AF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Freeform 50">
                <a:extLst>
                  <a:ext uri="{FF2B5EF4-FFF2-40B4-BE49-F238E27FC236}">
                    <a16:creationId xmlns:a16="http://schemas.microsoft.com/office/drawing/2014/main" id="{FBC25E9A-E257-B967-BEC9-DDE38DF40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AutoShape 51">
              <a:extLst>
                <a:ext uri="{FF2B5EF4-FFF2-40B4-BE49-F238E27FC236}">
                  <a16:creationId xmlns:a16="http://schemas.microsoft.com/office/drawing/2014/main" id="{4E2D7D9B-6A1B-26FC-5646-54875860F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ru-RU" i="1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12" name="Text Box 52">
              <a:extLst>
                <a:ext uri="{FF2B5EF4-FFF2-40B4-BE49-F238E27FC236}">
                  <a16:creationId xmlns:a16="http://schemas.microsoft.com/office/drawing/2014/main" id="{2CDE983B-06F6-C30C-2A6E-00589F0C9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sym typeface="Symbol" pitchFamily="18" charset="2"/>
                </a:rPr>
                <a:t>X  </a:t>
              </a:r>
              <a:r>
                <a:rPr lang="en-US"/>
                <a:t>2,</a:t>
              </a:r>
              <a:br>
                <a:rPr lang="en-US"/>
              </a:br>
              <a:r>
                <a:rPr lang="en-US"/>
                <a:t>Y </a:t>
              </a:r>
              <a:r>
                <a:rPr lang="en-US">
                  <a:sym typeface="Symbol" pitchFamily="18" charset="2"/>
                </a:rPr>
                <a:t></a:t>
              </a:r>
              <a:r>
                <a:rPr lang="en-US"/>
                <a:t> 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13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E770-CFE6-2509-3756-AA6867B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9CAC-D931-2972-7A32-9B40B3B2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F1AD13-5D5E-B65B-B848-5EEDE3564B61}"/>
              </a:ext>
            </a:extLst>
          </p:cNvPr>
          <p:cNvSpPr txBox="1">
            <a:spLocks noChangeArrowheads="1"/>
          </p:cNvSpPr>
          <p:nvPr/>
        </p:nvSpPr>
        <p:spPr>
          <a:xfrm>
            <a:off x="1169894" y="1564341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Scaling operation: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Or, in matrix form: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2C9D525-0E11-6573-3560-34016BE7A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986260"/>
              </p:ext>
            </p:extLst>
          </p:nvPr>
        </p:nvGraphicFramePr>
        <p:xfrm>
          <a:off x="5473607" y="1545291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4240" imgH="431640" progId="Equation.3">
                  <p:embed/>
                </p:oleObj>
              </mc:Choice>
              <mc:Fallback>
                <p:oleObj name="Equation" r:id="rId2" imgW="444240" imgH="4316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607" y="1545291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BF3854FC-07D7-44FE-8FFD-D78346A4B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61865"/>
              </p:ext>
            </p:extLst>
          </p:nvPr>
        </p:nvGraphicFramePr>
        <p:xfrm>
          <a:off x="4667157" y="3602691"/>
          <a:ext cx="327183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469800" progId="Equation.3">
                  <p:embed/>
                </p:oleObj>
              </mc:Choice>
              <mc:Fallback>
                <p:oleObj name="Equation" r:id="rId4" imgW="1091880" imgH="469800" progId="Equation.3">
                  <p:embed/>
                  <p:pic>
                    <p:nvPicPr>
                      <p:cNvPr id="71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157" y="3602691"/>
                        <a:ext cx="327183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6">
            <a:extLst>
              <a:ext uri="{FF2B5EF4-FFF2-40B4-BE49-F238E27FC236}">
                <a16:creationId xmlns:a16="http://schemas.microsoft.com/office/drawing/2014/main" id="{9C107CD4-413D-4BD5-6C46-D3C959B067A3}"/>
              </a:ext>
            </a:extLst>
          </p:cNvPr>
          <p:cNvSpPr>
            <a:spLocks/>
          </p:cNvSpPr>
          <p:nvPr/>
        </p:nvSpPr>
        <p:spPr bwMode="auto">
          <a:xfrm rot="16200000">
            <a:off x="6448332" y="4574241"/>
            <a:ext cx="2286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ru-RU" sz="1800">
              <a:solidFill>
                <a:schemeClr val="bg1"/>
              </a:solidFill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BE6ED376-AC41-DED6-73CE-0697B26C8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757" y="5298141"/>
            <a:ext cx="2336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i="1">
                <a:latin typeface="Arial" charset="0"/>
              </a:rPr>
              <a:t>scaling matrix S</a:t>
            </a: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18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5609-E90B-407B-63DB-E92E04B1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2D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01C5-5A70-5AF1-8BA8-8823208A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B32C8760-0DAD-338C-65A9-42D0076C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039" y="4073178"/>
            <a:ext cx="1293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Translate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089349BC-62DA-A57C-5B9C-61578AD40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672" y="4073178"/>
            <a:ext cx="96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Rotate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B1D6660A-E711-C201-3364-7E625C26C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239" y="2186071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Shear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C1BF528C-5F08-9436-F4F3-AE33B9BA6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552" y="2180877"/>
            <a:ext cx="842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Scale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3428FAD-EC7A-F714-FD20-603C33BC4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857756"/>
              </p:ext>
            </p:extLst>
          </p:nvPr>
        </p:nvGraphicFramePr>
        <p:xfrm>
          <a:off x="5915489" y="1249446"/>
          <a:ext cx="24717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82400" progId="Equation.3">
                  <p:embed/>
                </p:oleObj>
              </mc:Choice>
              <mc:Fallback>
                <p:oleObj name="Equation" r:id="rId2" imgW="1282680" imgH="4824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489" y="1249446"/>
                        <a:ext cx="24717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52317F5-6D8C-EAAA-A357-04AB3C611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15311"/>
              </p:ext>
            </p:extLst>
          </p:nvPr>
        </p:nvGraphicFramePr>
        <p:xfrm>
          <a:off x="1092102" y="3169048"/>
          <a:ext cx="3110551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760" imgH="469800" progId="Equation.3">
                  <p:embed/>
                </p:oleObj>
              </mc:Choice>
              <mc:Fallback>
                <p:oleObj name="Equation" r:id="rId4" imgW="1688760" imgH="4698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102" y="3169048"/>
                        <a:ext cx="3110551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131B68-BFA2-C302-6893-5FA7020B3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36886"/>
              </p:ext>
            </p:extLst>
          </p:nvPr>
        </p:nvGraphicFramePr>
        <p:xfrm>
          <a:off x="1245615" y="1119661"/>
          <a:ext cx="2624137" cy="1038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8960" imgH="482400" progId="Equation.3">
                  <p:embed/>
                </p:oleObj>
              </mc:Choice>
              <mc:Fallback>
                <p:oleObj name="Equation" r:id="rId6" imgW="1218960" imgH="4824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5615" y="1119661"/>
                        <a:ext cx="2624137" cy="1038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5FB1402-C70B-076B-8193-91084175C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574852"/>
              </p:ext>
            </p:extLst>
          </p:nvPr>
        </p:nvGraphicFramePr>
        <p:xfrm>
          <a:off x="5818896" y="2930178"/>
          <a:ext cx="266809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58640" imgH="698400" progId="Equation.3">
                  <p:embed/>
                </p:oleObj>
              </mc:Choice>
              <mc:Fallback>
                <p:oleObj name="Equation" r:id="rId8" imgW="1358640" imgH="6984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896" y="2930178"/>
                        <a:ext cx="266809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B48F433-57A4-E584-331A-EC196984B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76082"/>
              </p:ext>
            </p:extLst>
          </p:nvPr>
        </p:nvGraphicFramePr>
        <p:xfrm>
          <a:off x="2076672" y="4870556"/>
          <a:ext cx="2667000" cy="135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71600" imgH="698400" progId="Equation.3">
                  <p:embed/>
                </p:oleObj>
              </mc:Choice>
              <mc:Fallback>
                <p:oleObj name="Equation" r:id="rId10" imgW="1371600" imgH="69840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672" y="4870556"/>
                        <a:ext cx="2667000" cy="1357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8BF29C62-E94F-0BDA-B285-56E1798C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300" y="6013556"/>
            <a:ext cx="770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Affine</a:t>
            </a:r>
            <a:endParaRPr lang="en-US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8721E-9F1F-EDC9-2EC2-61EA051F2DDF}"/>
              </a:ext>
            </a:extLst>
          </p:cNvPr>
          <p:cNvSpPr txBox="1"/>
          <p:nvPr/>
        </p:nvSpPr>
        <p:spPr>
          <a:xfrm>
            <a:off x="5299056" y="5182559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Affine is any combination of translation, scale, rotation, shear</a:t>
            </a:r>
          </a:p>
        </p:txBody>
      </p:sp>
    </p:spTree>
    <p:extLst>
      <p:ext uri="{BB962C8B-B14F-4D97-AF65-F5344CB8AC3E}">
        <p14:creationId xmlns:p14="http://schemas.microsoft.com/office/powerpoint/2010/main" val="330589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BE9F-E985-BB71-855F-7D6894D1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43C3C-878A-B23A-83A1-3AB1E191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BABEA9-5F7A-9BB8-0D4E-8EF963A70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811" y="1172596"/>
            <a:ext cx="8028268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Affine transformations are combinations of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Linear transformations, and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Translations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 of affine transformations: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Lines map to lines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Parallel lines remain parallel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Ratios are preserved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Closed under composition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F9C92A-D7C8-9A01-A375-694F3B8F9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250451"/>
              </p:ext>
            </p:extLst>
          </p:nvPr>
        </p:nvGraphicFramePr>
        <p:xfrm>
          <a:off x="5809129" y="876867"/>
          <a:ext cx="2667000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698400" progId="Equation.3">
                  <p:embed/>
                </p:oleObj>
              </mc:Choice>
              <mc:Fallback>
                <p:oleObj name="Equation" r:id="rId2" imgW="1371600" imgH="6984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129" y="876867"/>
                        <a:ext cx="2667000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60EFA33-CC9A-9BCB-70F4-C8BDDC8E8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502155"/>
              </p:ext>
            </p:extLst>
          </p:nvPr>
        </p:nvGraphicFramePr>
        <p:xfrm>
          <a:off x="5758329" y="2934267"/>
          <a:ext cx="27559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698400" progId="Equation.3">
                  <p:embed/>
                </p:oleObj>
              </mc:Choice>
              <mc:Fallback>
                <p:oleObj name="Equation" r:id="rId4" imgW="1358640" imgH="6984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329" y="2934267"/>
                        <a:ext cx="27559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E0547B-9A4C-629D-D289-A801DDC0208C}"/>
              </a:ext>
            </a:extLst>
          </p:cNvPr>
          <p:cNvSpPr txBox="1"/>
          <p:nvPr/>
        </p:nvSpPr>
        <p:spPr>
          <a:xfrm>
            <a:off x="6952129" y="227996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52937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A2D0-EBEF-23A7-51D9-E151587D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C084-7B78-83C8-3869-52710D35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7B4B7B-B4BB-A62C-F84E-5D8EAB85A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648009"/>
              </p:ext>
            </p:extLst>
          </p:nvPr>
        </p:nvGraphicFramePr>
        <p:xfrm>
          <a:off x="5736385" y="1089212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583920" progId="">
                  <p:embed/>
                </p:oleObj>
              </mc:Choice>
              <mc:Fallback>
                <p:oleObj name="Equation" r:id="rId2" imgW="1384200" imgH="583920" progId="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6385" y="1089212"/>
                        <a:ext cx="2811462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C8ABE764-D064-7710-2D86-4099A6FF2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47" y="1254312"/>
            <a:ext cx="85661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Projective transformations are combos of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Affine transformations, and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Projective warps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Properties of projective transformations: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Lines map to lines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Parallel lines do not necessarily remain parallel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</a:rPr>
              <a:t>Ratios are not preserved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Closed under composition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Models change of basis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kern="0" dirty="0">
                <a:solidFill>
                  <a:srgbClr val="0000FF"/>
                </a:solidFill>
                <a:latin typeface="Arial"/>
              </a:rPr>
              <a:t>Projective matrix is defined up to a scale (8 DOF)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C5AD4-2A0D-AEA9-879E-FA7F816E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93" y="4157584"/>
            <a:ext cx="2716617" cy="203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09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09A9-5D41-1E47-6F21-9AE2BADD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Transformations (</a:t>
            </a:r>
            <a:r>
              <a:rPr lang="en-US" dirty="0" err="1"/>
              <a:t>homography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694B3-9689-2ABD-C975-A5C4C7EB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19829C8-AA45-6D6A-AF66-866056E1D21A}"/>
              </a:ext>
            </a:extLst>
          </p:cNvPr>
          <p:cNvSpPr txBox="1">
            <a:spLocks noChangeArrowheads="1"/>
          </p:cNvSpPr>
          <p:nvPr/>
        </p:nvSpPr>
        <p:spPr>
          <a:xfrm>
            <a:off x="673473" y="784521"/>
            <a:ext cx="7886700" cy="5069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/>
              <a:t>The transformation between two views of a planar surface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>
              <a:buFontTx/>
              <a:buChar char="•"/>
            </a:pPr>
            <a:r>
              <a:rPr lang="en-US"/>
              <a:t>The transformation between images from two cameras that share the same center</a:t>
            </a:r>
            <a:endParaRPr lang="en-US" dirty="0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07DD7EF7-98C6-1FAC-7BFC-2A8F20D6BCE8}"/>
              </a:ext>
            </a:extLst>
          </p:cNvPr>
          <p:cNvGrpSpPr>
            <a:grpSpLocks/>
          </p:cNvGrpSpPr>
          <p:nvPr/>
        </p:nvGrpSpPr>
        <p:grpSpPr bwMode="auto">
          <a:xfrm>
            <a:off x="1873623" y="4401688"/>
            <a:ext cx="5486400" cy="1981200"/>
            <a:chOff x="288" y="2160"/>
            <a:chExt cx="5192" cy="1901"/>
          </a:xfrm>
        </p:grpSpPr>
        <p:pic>
          <p:nvPicPr>
            <p:cNvPr id="7" name="Picture 5" descr="fig7">
              <a:extLst>
                <a:ext uri="{FF2B5EF4-FFF2-40B4-BE49-F238E27FC236}">
                  <a16:creationId xmlns:a16="http://schemas.microsoft.com/office/drawing/2014/main" id="{B6423F38-8BF1-48A4-776A-5BF776628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" y="2160"/>
              <a:ext cx="2508" cy="1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 descr="fig7">
              <a:extLst>
                <a:ext uri="{FF2B5EF4-FFF2-40B4-BE49-F238E27FC236}">
                  <a16:creationId xmlns:a16="http://schemas.microsoft.com/office/drawing/2014/main" id="{95182173-DD4B-1A9D-4835-0C2491110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72" y="2160"/>
              <a:ext cx="2508" cy="1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9" descr="graffiti2">
            <a:extLst>
              <a:ext uri="{FF2B5EF4-FFF2-40B4-BE49-F238E27FC236}">
                <a16:creationId xmlns:a16="http://schemas.microsoft.com/office/drawing/2014/main" id="{9CE65A06-DFD0-E604-B4C7-B0EE7650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1063" y="1541596"/>
            <a:ext cx="249237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graffiti1">
            <a:extLst>
              <a:ext uri="{FF2B5EF4-FFF2-40B4-BE49-F238E27FC236}">
                <a16:creationId xmlns:a16="http://schemas.microsoft.com/office/drawing/2014/main" id="{44C6E410-04C7-45B0-C414-27B4AE98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9813" y="1541596"/>
            <a:ext cx="249237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995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A1C3-A130-68B4-C5CB-A3018519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Panorama Stitching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62695-6BBC-C04E-E478-D0A06601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3" descr="fig7">
            <a:extLst>
              <a:ext uri="{FF2B5EF4-FFF2-40B4-BE49-F238E27FC236}">
                <a16:creationId xmlns:a16="http://schemas.microsoft.com/office/drawing/2014/main" id="{D6A8249A-0DC3-D94B-1063-36A1288A0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5650" y="4965700"/>
            <a:ext cx="49720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fig7">
            <a:extLst>
              <a:ext uri="{FF2B5EF4-FFF2-40B4-BE49-F238E27FC236}">
                <a16:creationId xmlns:a16="http://schemas.microsoft.com/office/drawing/2014/main" id="{BF7E1BA4-719E-188B-883B-B63A60CF3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6775" y="1027113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fig7">
            <a:extLst>
              <a:ext uri="{FF2B5EF4-FFF2-40B4-BE49-F238E27FC236}">
                <a16:creationId xmlns:a16="http://schemas.microsoft.com/office/drawing/2014/main" id="{D5E5EBFD-73C9-282E-7CFF-B54A28CF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2700" y="3405188"/>
            <a:ext cx="1744663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fig7">
            <a:extLst>
              <a:ext uri="{FF2B5EF4-FFF2-40B4-BE49-F238E27FC236}">
                <a16:creationId xmlns:a16="http://schemas.microsoft.com/office/drawing/2014/main" id="{A72C317B-8366-B595-34EB-732BD12F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5675" y="280987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fig7">
            <a:extLst>
              <a:ext uri="{FF2B5EF4-FFF2-40B4-BE49-F238E27FC236}">
                <a16:creationId xmlns:a16="http://schemas.microsoft.com/office/drawing/2014/main" id="{93F7F398-008F-7826-5E8B-F3ABB3F9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5925" y="2171700"/>
            <a:ext cx="15716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ig7">
            <a:extLst>
              <a:ext uri="{FF2B5EF4-FFF2-40B4-BE49-F238E27FC236}">
                <a16:creationId xmlns:a16="http://schemas.microsoft.com/office/drawing/2014/main" id="{DD474B74-F80D-B234-5797-9BF6DB035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938" y="2652713"/>
            <a:ext cx="1633537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fig7">
            <a:extLst>
              <a:ext uri="{FF2B5EF4-FFF2-40B4-BE49-F238E27FC236}">
                <a16:creationId xmlns:a16="http://schemas.microsoft.com/office/drawing/2014/main" id="{70D2CC61-3173-BB36-EA62-0DA36D1E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13238" y="2540000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fig7">
            <a:extLst>
              <a:ext uri="{FF2B5EF4-FFF2-40B4-BE49-F238E27FC236}">
                <a16:creationId xmlns:a16="http://schemas.microsoft.com/office/drawing/2014/main" id="{6CA65122-4618-25C3-BE74-E63FC818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22925" y="3241675"/>
            <a:ext cx="1509713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fig7">
            <a:extLst>
              <a:ext uri="{FF2B5EF4-FFF2-40B4-BE49-F238E27FC236}">
                <a16:creationId xmlns:a16="http://schemas.microsoft.com/office/drawing/2014/main" id="{CC43D183-BF1C-9AE4-C86B-48391326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48488" y="224472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 descr="fig7">
            <a:extLst>
              <a:ext uri="{FF2B5EF4-FFF2-40B4-BE49-F238E27FC236}">
                <a16:creationId xmlns:a16="http://schemas.microsoft.com/office/drawing/2014/main" id="{1B552829-8336-6CD4-9209-D15C272D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96150" y="130492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6853C2-3F47-65FE-B835-BC29A08A9EF8}"/>
              </a:ext>
            </a:extLst>
          </p:cNvPr>
          <p:cNvSpPr txBox="1"/>
          <p:nvPr/>
        </p:nvSpPr>
        <p:spPr>
          <a:xfrm>
            <a:off x="6849782" y="655022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Hartley &amp; </a:t>
            </a:r>
            <a:r>
              <a:rPr lang="en-US" sz="1400" b="0" dirty="0" err="1"/>
              <a:t>Zisserman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90208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3038-16B8-E635-B3D3-A34F7D7D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Line 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51017-AD67-26D2-144D-C5EE92AC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E0847-DEFC-124E-13EE-49E04C83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FF982F8-ED58-16C7-50E2-3D8F1A14235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914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/>
              <a:t>Data: 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baseline="-25000">
                <a:latin typeface="Times New Roman" pitchFamily="18" charset="0"/>
              </a:rPr>
              <a:t>1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baseline="-25000">
                <a:latin typeface="Times New Roman" pitchFamily="18" charset="0"/>
              </a:rPr>
              <a:t>1</a:t>
            </a:r>
            <a:r>
              <a:rPr lang="en-US" sz="2000">
                <a:latin typeface="Times New Roman" pitchFamily="18" charset="0"/>
              </a:rPr>
              <a:t>), …, (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n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n</a:t>
            </a:r>
            <a:r>
              <a:rPr lang="en-US" sz="2000">
                <a:latin typeface="Times New Roman" pitchFamily="18" charset="0"/>
              </a:rPr>
              <a:t>)</a:t>
            </a:r>
          </a:p>
          <a:p>
            <a:pPr marL="0" indent="0"/>
            <a:r>
              <a:rPr lang="en-US" sz="2000"/>
              <a:t>Line equation: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</a:rPr>
              <a:t> = m</a:t>
            </a:r>
            <a:r>
              <a:rPr lang="en-US" sz="1200" i="1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</a:rPr>
              <a:t> + b</a:t>
            </a:r>
          </a:p>
          <a:p>
            <a:pPr marL="0" indent="0"/>
            <a:r>
              <a:rPr lang="en-US" sz="2000"/>
              <a:t>Find (</a:t>
            </a:r>
            <a:r>
              <a:rPr lang="en-US" sz="2000" i="1">
                <a:latin typeface="Times New Roman" pitchFamily="18" charset="0"/>
              </a:rPr>
              <a:t>m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/>
              <a:t>) to minimize 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F29476F7-F99D-14CB-BC85-EB446A75B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8250" y="5029200"/>
          <a:ext cx="29400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419040" progId="Equation.3">
                  <p:embed/>
                </p:oleObj>
              </mc:Choice>
              <mc:Fallback>
                <p:oleObj name="Equation" r:id="rId3" imgW="1587240" imgH="419040" progId="Equation.3">
                  <p:embed/>
                  <p:pic>
                    <p:nvPicPr>
                      <p:cNvPr id="16609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029200"/>
                        <a:ext cx="2940050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C8368F9-1768-B326-7420-B2C9645D5A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7100" y="3013075"/>
          <a:ext cx="7286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22480" imgH="1015920" progId="Equation.3">
                  <p:embed/>
                </p:oleObj>
              </mc:Choice>
              <mc:Fallback>
                <p:oleObj name="Equation" r:id="rId5" imgW="3822480" imgH="1015920" progId="Equation.3">
                  <p:embed/>
                  <p:pic>
                    <p:nvPicPr>
                      <p:cNvPr id="30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013075"/>
                        <a:ext cx="7286625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DA4487D-E20A-1F39-5790-4D4B7A4D93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013" y="2232025"/>
          <a:ext cx="31781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98320" imgH="291960" progId="Equation.3">
                  <p:embed/>
                </p:oleObj>
              </mc:Choice>
              <mc:Fallback>
                <p:oleObj name="Equation" r:id="rId7" imgW="1498320" imgH="291960" progId="Equation.3">
                  <p:embed/>
                  <p:pic>
                    <p:nvPicPr>
                      <p:cNvPr id="30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232025"/>
                        <a:ext cx="3178175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5AB73C2-F083-7A7D-172A-A0BAB7AD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C734F-B0C8-577A-C3A1-1D299DB1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066800"/>
            <a:ext cx="1239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>
                <a:latin typeface="Times New Roman" pitchFamily="18" charset="0"/>
              </a:rPr>
              <a:t>y=mx+b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547666CD-EB52-CD16-0E9D-4D4249D343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775" y="6019800"/>
          <a:ext cx="41576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253800" progId="Equation.3">
                  <p:embed/>
                </p:oleObj>
              </mc:Choice>
              <mc:Fallback>
                <p:oleObj name="Equation" r:id="rId9" imgW="2108160" imgH="25380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019800"/>
                        <a:ext cx="4157663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C1604DC-8406-00FE-0C88-E6713E069790}"/>
              </a:ext>
            </a:extLst>
          </p:cNvPr>
          <p:cNvSpPr txBox="1"/>
          <p:nvPr/>
        </p:nvSpPr>
        <p:spPr>
          <a:xfrm>
            <a:off x="5638800" y="5334000"/>
            <a:ext cx="31229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Matlab</a:t>
            </a:r>
            <a:r>
              <a:rPr lang="en-US" sz="2400" dirty="0"/>
              <a:t>: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p = A \ y;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3121F-323B-BBE1-F94E-AAFEDEE41C06}"/>
              </a:ext>
            </a:extLst>
          </p:cNvPr>
          <p:cNvSpPr txBox="1"/>
          <p:nvPr/>
        </p:nvSpPr>
        <p:spPr>
          <a:xfrm>
            <a:off x="6889857" y="655022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 from S. Lazebnik</a:t>
            </a:r>
          </a:p>
        </p:txBody>
      </p:sp>
    </p:spTree>
    <p:extLst>
      <p:ext uri="{BB962C8B-B14F-4D97-AF65-F5344CB8AC3E}">
        <p14:creationId xmlns:p14="http://schemas.microsoft.com/office/powerpoint/2010/main" val="19867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E0C6-4481-B873-20F0-5267A7A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Document Scanning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09DA0-4AFF-063D-1E08-587D962D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Introducing Office Lens for iPhone">
            <a:hlinkClick r:id="" action="ppaction://media"/>
            <a:extLst>
              <a:ext uri="{FF2B5EF4-FFF2-40B4-BE49-F238E27FC236}">
                <a16:creationId xmlns:a16="http://schemas.microsoft.com/office/drawing/2014/main" id="{25F1963D-82FB-9AAE-72B0-CCDC51A212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32" end="4925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744" y="1198352"/>
            <a:ext cx="7931192" cy="44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4D8B-BB78-CFCD-ADEC-981543E5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Instance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70A22-33AA-B05E-BEF3-564F02E8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04C8EED-7000-8CF4-3E70-E9901B87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9011"/>
            <a:ext cx="4706938" cy="48071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 </a:t>
            </a:r>
            <a:r>
              <a:rPr lang="en-US" dirty="0" err="1"/>
              <a:t>keypoints</a:t>
            </a:r>
            <a:r>
              <a:rPr lang="en-US" dirty="0"/>
              <a:t> to object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Solve for affine transformation parameters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by inliers and choose solutions with score above threshold</a:t>
            </a:r>
          </a:p>
        </p:txBody>
      </p:sp>
      <p:pic>
        <p:nvPicPr>
          <p:cNvPr id="6" name="Picture 25" descr="obj14__0">
            <a:extLst>
              <a:ext uri="{FF2B5EF4-FFF2-40B4-BE49-F238E27FC236}">
                <a16:creationId xmlns:a16="http://schemas.microsoft.com/office/drawing/2014/main" id="{65F43E10-E794-703B-D3E5-101BDF2B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019039">
            <a:off x="7178675" y="1139760"/>
            <a:ext cx="1266825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2">
            <a:extLst>
              <a:ext uri="{FF2B5EF4-FFF2-40B4-BE49-F238E27FC236}">
                <a16:creationId xmlns:a16="http://schemas.microsoft.com/office/drawing/2014/main" id="{5017F750-DC0D-0F6E-9D8E-FD1625FBA76A}"/>
              </a:ext>
            </a:extLst>
          </p:cNvPr>
          <p:cNvSpPr>
            <a:spLocks noChangeArrowheads="1"/>
          </p:cNvSpPr>
          <p:nvPr/>
        </p:nvSpPr>
        <p:spPr bwMode="auto">
          <a:xfrm rot="-6419039">
            <a:off x="7835106" y="2004154"/>
            <a:ext cx="277813" cy="2635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8" name="Group 107">
            <a:extLst>
              <a:ext uri="{FF2B5EF4-FFF2-40B4-BE49-F238E27FC236}">
                <a16:creationId xmlns:a16="http://schemas.microsoft.com/office/drawing/2014/main" id="{CE1C426F-41FA-27FA-5F68-4809E2E30E44}"/>
              </a:ext>
            </a:extLst>
          </p:cNvPr>
          <p:cNvGrpSpPr>
            <a:grpSpLocks/>
          </p:cNvGrpSpPr>
          <p:nvPr/>
        </p:nvGrpSpPr>
        <p:grpSpPr bwMode="auto">
          <a:xfrm rot="-1019039">
            <a:off x="7261225" y="1169923"/>
            <a:ext cx="898525" cy="1201737"/>
            <a:chOff x="4980243" y="2404871"/>
            <a:chExt cx="1441195" cy="1919860"/>
          </a:xfrm>
        </p:grpSpPr>
        <p:grpSp>
          <p:nvGrpSpPr>
            <p:cNvPr id="9" name="Group 35">
              <a:extLst>
                <a:ext uri="{FF2B5EF4-FFF2-40B4-BE49-F238E27FC236}">
                  <a16:creationId xmlns:a16="http://schemas.microsoft.com/office/drawing/2014/main" id="{7745DF6E-1C77-C6DA-66C3-B068E54CC38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29" name="Line 36">
                <a:extLst>
                  <a:ext uri="{FF2B5EF4-FFF2-40B4-BE49-F238E27FC236}">
                    <a16:creationId xmlns:a16="http://schemas.microsoft.com/office/drawing/2014/main" id="{2E96897B-B8B6-7C40-5A68-0C1C8C3C5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37">
                <a:extLst>
                  <a:ext uri="{FF2B5EF4-FFF2-40B4-BE49-F238E27FC236}">
                    <a16:creationId xmlns:a16="http://schemas.microsoft.com/office/drawing/2014/main" id="{1432CC72-D0AF-8916-AEEB-C61F16EAF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1">
              <a:extLst>
                <a:ext uri="{FF2B5EF4-FFF2-40B4-BE49-F238E27FC236}">
                  <a16:creationId xmlns:a16="http://schemas.microsoft.com/office/drawing/2014/main" id="{5710C8AD-EF23-0521-5394-04D7740EA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0243" y="2404871"/>
              <a:ext cx="1393435" cy="1919860"/>
              <a:chOff x="4980243" y="2404871"/>
              <a:chExt cx="1393435" cy="1919860"/>
            </a:xfrm>
          </p:grpSpPr>
          <p:grpSp>
            <p:nvGrpSpPr>
              <p:cNvPr id="11" name="Group 26">
                <a:extLst>
                  <a:ext uri="{FF2B5EF4-FFF2-40B4-BE49-F238E27FC236}">
                    <a16:creationId xmlns:a16="http://schemas.microsoft.com/office/drawing/2014/main" id="{BB0E6715-9EC3-4BD8-81AF-CBE7A59AF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27" name="Line 27">
                  <a:extLst>
                    <a:ext uri="{FF2B5EF4-FFF2-40B4-BE49-F238E27FC236}">
                      <a16:creationId xmlns:a16="http://schemas.microsoft.com/office/drawing/2014/main" id="{C593F7CB-590A-88CF-4611-3ACA74F85D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8">
                  <a:extLst>
                    <a:ext uri="{FF2B5EF4-FFF2-40B4-BE49-F238E27FC236}">
                      <a16:creationId xmlns:a16="http://schemas.microsoft.com/office/drawing/2014/main" id="{B633E0AB-51EB-7023-6E51-6B7D51D169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29">
                <a:extLst>
                  <a:ext uri="{FF2B5EF4-FFF2-40B4-BE49-F238E27FC236}">
                    <a16:creationId xmlns:a16="http://schemas.microsoft.com/office/drawing/2014/main" id="{354F9433-F0BC-360F-961E-C0F8B03C53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25" name="Line 30">
                  <a:extLst>
                    <a:ext uri="{FF2B5EF4-FFF2-40B4-BE49-F238E27FC236}">
                      <a16:creationId xmlns:a16="http://schemas.microsoft.com/office/drawing/2014/main" id="{9B65BD5C-D16D-0321-D7F2-5C1FAC61D9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31">
                  <a:extLst>
                    <a:ext uri="{FF2B5EF4-FFF2-40B4-BE49-F238E27FC236}">
                      <a16:creationId xmlns:a16="http://schemas.microsoft.com/office/drawing/2014/main" id="{2D127B87-BA51-D442-BB5B-AE336E4030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2">
                <a:extLst>
                  <a:ext uri="{FF2B5EF4-FFF2-40B4-BE49-F238E27FC236}">
                    <a16:creationId xmlns:a16="http://schemas.microsoft.com/office/drawing/2014/main" id="{0CE369F5-C4B6-074D-48BA-D5853A43B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23" name="Line 33">
                  <a:extLst>
                    <a:ext uri="{FF2B5EF4-FFF2-40B4-BE49-F238E27FC236}">
                      <a16:creationId xmlns:a16="http://schemas.microsoft.com/office/drawing/2014/main" id="{1AB71143-4670-4FB0-C521-62382FA443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34">
                  <a:extLst>
                    <a:ext uri="{FF2B5EF4-FFF2-40B4-BE49-F238E27FC236}">
                      <a16:creationId xmlns:a16="http://schemas.microsoft.com/office/drawing/2014/main" id="{A0A9232C-3EA8-223C-1660-0356C1AED1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8">
                <a:extLst>
                  <a:ext uri="{FF2B5EF4-FFF2-40B4-BE49-F238E27FC236}">
                    <a16:creationId xmlns:a16="http://schemas.microsoft.com/office/drawing/2014/main" id="{6320A48D-FE65-0D41-3F1F-10015F658D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21" name="Line 39">
                  <a:extLst>
                    <a:ext uri="{FF2B5EF4-FFF2-40B4-BE49-F238E27FC236}">
                      <a16:creationId xmlns:a16="http://schemas.microsoft.com/office/drawing/2014/main" id="{908AB264-B161-074D-B951-EE057E10C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Line 40">
                  <a:extLst>
                    <a:ext uri="{FF2B5EF4-FFF2-40B4-BE49-F238E27FC236}">
                      <a16:creationId xmlns:a16="http://schemas.microsoft.com/office/drawing/2014/main" id="{C53E0EFB-0F3D-47AB-FA20-F283FEBFC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3">
                <a:extLst>
                  <a:ext uri="{FF2B5EF4-FFF2-40B4-BE49-F238E27FC236}">
                    <a16:creationId xmlns:a16="http://schemas.microsoft.com/office/drawing/2014/main" id="{A6108338-0858-1F35-D8F5-749C4C2397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9" name="Line 44">
                  <a:extLst>
                    <a:ext uri="{FF2B5EF4-FFF2-40B4-BE49-F238E27FC236}">
                      <a16:creationId xmlns:a16="http://schemas.microsoft.com/office/drawing/2014/main" id="{A6400941-6E4B-EB69-0EF2-F284E0EA74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45">
                  <a:extLst>
                    <a:ext uri="{FF2B5EF4-FFF2-40B4-BE49-F238E27FC236}">
                      <a16:creationId xmlns:a16="http://schemas.microsoft.com/office/drawing/2014/main" id="{24770AF8-915B-A33E-0FF0-954B70BEE5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" name="Rectangle 88">
                <a:extLst>
                  <a:ext uri="{FF2B5EF4-FFF2-40B4-BE49-F238E27FC236}">
                    <a16:creationId xmlns:a16="http://schemas.microsoft.com/office/drawing/2014/main" id="{3A400AF0-76CC-FA32-FC60-C61DCCD0E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0243" y="3973090"/>
                <a:ext cx="361682" cy="3150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7" name="Rectangle 89">
                <a:extLst>
                  <a:ext uri="{FF2B5EF4-FFF2-40B4-BE49-F238E27FC236}">
                    <a16:creationId xmlns:a16="http://schemas.microsoft.com/office/drawing/2014/main" id="{CD0093F5-A031-BE1D-29A7-07D8A93EC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8" name="Rectangle 90">
                <a:extLst>
                  <a:ext uri="{FF2B5EF4-FFF2-40B4-BE49-F238E27FC236}">
                    <a16:creationId xmlns:a16="http://schemas.microsoft.com/office/drawing/2014/main" id="{2372833F-9AD2-2A33-395B-05600A93D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3049" y="2404871"/>
                <a:ext cx="361682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31" name="Picture 5" descr="obj14__0">
            <a:extLst>
              <a:ext uri="{FF2B5EF4-FFF2-40B4-BE49-F238E27FC236}">
                <a16:creationId xmlns:a16="http://schemas.microsoft.com/office/drawing/2014/main" id="{4CAE6F81-4BF6-2B81-6BD4-5984C0CA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141348"/>
            <a:ext cx="11430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4847C4A-7BAC-F317-739D-16A2AAB6A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8" y="1620773"/>
            <a:ext cx="236537" cy="22383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9105DD51-D4AC-43AE-531B-B540B81D5CD6}"/>
              </a:ext>
            </a:extLst>
          </p:cNvPr>
          <p:cNvGrpSpPr>
            <a:grpSpLocks/>
          </p:cNvGrpSpPr>
          <p:nvPr/>
        </p:nvGrpSpPr>
        <p:grpSpPr bwMode="auto">
          <a:xfrm>
            <a:off x="5487988" y="1723960"/>
            <a:ext cx="39687" cy="38100"/>
            <a:chOff x="1292" y="2205"/>
            <a:chExt cx="46" cy="46"/>
          </a:xfrm>
        </p:grpSpPr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B2D724C6-5FBC-356C-C9BE-2157F0144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2F6DE7D5-0BA3-A672-D124-188541A157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1825A282-6355-E0D1-D418-DC1DB3AF22F8}"/>
              </a:ext>
            </a:extLst>
          </p:cNvPr>
          <p:cNvGrpSpPr>
            <a:grpSpLocks/>
          </p:cNvGrpSpPr>
          <p:nvPr/>
        </p:nvGrpSpPr>
        <p:grpSpPr bwMode="auto">
          <a:xfrm>
            <a:off x="5507038" y="1301685"/>
            <a:ext cx="39687" cy="38100"/>
            <a:chOff x="1292" y="2205"/>
            <a:chExt cx="46" cy="46"/>
          </a:xfrm>
        </p:grpSpPr>
        <p:sp>
          <p:nvSpPr>
            <p:cNvPr id="37" name="Line 11">
              <a:extLst>
                <a:ext uri="{FF2B5EF4-FFF2-40B4-BE49-F238E27FC236}">
                  <a16:creationId xmlns:a16="http://schemas.microsoft.com/office/drawing/2014/main" id="{FDCC5F7C-8AAA-FD7C-027B-D138B8325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2">
              <a:extLst>
                <a:ext uri="{FF2B5EF4-FFF2-40B4-BE49-F238E27FC236}">
                  <a16:creationId xmlns:a16="http://schemas.microsoft.com/office/drawing/2014/main" id="{341D452C-C44D-BE64-8F8D-01C26031C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82969734-8EED-2D0B-0EB3-93FC874C8CE2}"/>
              </a:ext>
            </a:extLst>
          </p:cNvPr>
          <p:cNvGrpSpPr>
            <a:grpSpLocks/>
          </p:cNvGrpSpPr>
          <p:nvPr/>
        </p:nvGrpSpPr>
        <p:grpSpPr bwMode="auto">
          <a:xfrm>
            <a:off x="5661025" y="1454085"/>
            <a:ext cx="38100" cy="39688"/>
            <a:chOff x="1292" y="2205"/>
            <a:chExt cx="46" cy="46"/>
          </a:xfrm>
        </p:grpSpPr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8E1BB674-D8B3-885F-2C64-CC85B00F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5">
              <a:extLst>
                <a:ext uri="{FF2B5EF4-FFF2-40B4-BE49-F238E27FC236}">
                  <a16:creationId xmlns:a16="http://schemas.microsoft.com/office/drawing/2014/main" id="{171FAA33-DB25-ACE4-45C7-637E48E6A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835F21AA-DE47-3491-6589-679E10A9DD2F}"/>
              </a:ext>
            </a:extLst>
          </p:cNvPr>
          <p:cNvGrpSpPr>
            <a:grpSpLocks/>
          </p:cNvGrpSpPr>
          <p:nvPr/>
        </p:nvGrpSpPr>
        <p:grpSpPr bwMode="auto">
          <a:xfrm>
            <a:off x="6121400" y="1762060"/>
            <a:ext cx="39688" cy="38100"/>
            <a:chOff x="1292" y="2205"/>
            <a:chExt cx="46" cy="46"/>
          </a:xfrm>
        </p:grpSpPr>
        <p:sp>
          <p:nvSpPr>
            <p:cNvPr id="43" name="Line 17">
              <a:extLst>
                <a:ext uri="{FF2B5EF4-FFF2-40B4-BE49-F238E27FC236}">
                  <a16:creationId xmlns:a16="http://schemas.microsoft.com/office/drawing/2014/main" id="{CD6E5180-8CC7-BFE9-C4F2-EF2677DB6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8">
              <a:extLst>
                <a:ext uri="{FF2B5EF4-FFF2-40B4-BE49-F238E27FC236}">
                  <a16:creationId xmlns:a16="http://schemas.microsoft.com/office/drawing/2014/main" id="{A672B2C2-70CF-EA99-C37E-B1DF284CD0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19">
            <a:extLst>
              <a:ext uri="{FF2B5EF4-FFF2-40B4-BE49-F238E27FC236}">
                <a16:creationId xmlns:a16="http://schemas.microsoft.com/office/drawing/2014/main" id="{086F5B00-3192-6D78-92C7-1C8C2496F482}"/>
              </a:ext>
            </a:extLst>
          </p:cNvPr>
          <p:cNvGrpSpPr>
            <a:grpSpLocks/>
          </p:cNvGrpSpPr>
          <p:nvPr/>
        </p:nvGrpSpPr>
        <p:grpSpPr bwMode="auto">
          <a:xfrm>
            <a:off x="5986463" y="1954148"/>
            <a:ext cx="39687" cy="39687"/>
            <a:chOff x="1292" y="2205"/>
            <a:chExt cx="46" cy="46"/>
          </a:xfrm>
        </p:grpSpPr>
        <p:sp>
          <p:nvSpPr>
            <p:cNvPr id="46" name="Line 20">
              <a:extLst>
                <a:ext uri="{FF2B5EF4-FFF2-40B4-BE49-F238E27FC236}">
                  <a16:creationId xmlns:a16="http://schemas.microsoft.com/office/drawing/2014/main" id="{5E52D041-6346-B68A-2D02-7E41924E7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4E2169C0-9D13-5CCA-874D-DA796AF7B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22">
            <a:extLst>
              <a:ext uri="{FF2B5EF4-FFF2-40B4-BE49-F238E27FC236}">
                <a16:creationId xmlns:a16="http://schemas.microsoft.com/office/drawing/2014/main" id="{DE35A686-C40E-7704-B4CB-4173FBC0AC9F}"/>
              </a:ext>
            </a:extLst>
          </p:cNvPr>
          <p:cNvGrpSpPr>
            <a:grpSpLocks/>
          </p:cNvGrpSpPr>
          <p:nvPr/>
        </p:nvGrpSpPr>
        <p:grpSpPr bwMode="auto">
          <a:xfrm>
            <a:off x="6064250" y="1282635"/>
            <a:ext cx="38100" cy="38100"/>
            <a:chOff x="1292" y="2205"/>
            <a:chExt cx="46" cy="46"/>
          </a:xfrm>
        </p:grpSpPr>
        <p:sp>
          <p:nvSpPr>
            <p:cNvPr id="49" name="Line 23">
              <a:extLst>
                <a:ext uri="{FF2B5EF4-FFF2-40B4-BE49-F238E27FC236}">
                  <a16:creationId xmlns:a16="http://schemas.microsoft.com/office/drawing/2014/main" id="{E186D8F4-7116-BE02-0950-ED5614C16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4">
              <a:extLst>
                <a:ext uri="{FF2B5EF4-FFF2-40B4-BE49-F238E27FC236}">
                  <a16:creationId xmlns:a16="http://schemas.microsoft.com/office/drawing/2014/main" id="{33DE9F05-72D2-45C1-072A-5C7F3954E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ectangle 91">
            <a:extLst>
              <a:ext uri="{FF2B5EF4-FFF2-40B4-BE49-F238E27FC236}">
                <a16:creationId xmlns:a16="http://schemas.microsoft.com/office/drawing/2014/main" id="{CB2A343E-C543-862B-CF7E-215A084BC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12785"/>
            <a:ext cx="225425" cy="196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2" name="Rectangle 92">
            <a:extLst>
              <a:ext uri="{FF2B5EF4-FFF2-40B4-BE49-F238E27FC236}">
                <a16:creationId xmlns:a16="http://schemas.microsoft.com/office/drawing/2014/main" id="{4B510B3A-D6FE-03ED-107E-36393F40F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1685860"/>
            <a:ext cx="225425" cy="196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3" name="Rectangle 93">
            <a:extLst>
              <a:ext uri="{FF2B5EF4-FFF2-40B4-BE49-F238E27FC236}">
                <a16:creationId xmlns:a16="http://schemas.microsoft.com/office/drawing/2014/main" id="{4985265C-21BE-5FBF-8DCB-6C62586DE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8" y="1441385"/>
            <a:ext cx="225425" cy="196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3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54" name="Line 46">
            <a:extLst>
              <a:ext uri="{FF2B5EF4-FFF2-40B4-BE49-F238E27FC236}">
                <a16:creationId xmlns:a16="http://schemas.microsoft.com/office/drawing/2014/main" id="{E496F2AB-9C68-7AE1-6816-8CFCA66E9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669985"/>
            <a:ext cx="2133600" cy="4572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8BFC82-D5C8-FC3C-4733-7021EC22E807}"/>
              </a:ext>
            </a:extLst>
          </p:cNvPr>
          <p:cNvSpPr/>
          <p:nvPr/>
        </p:nvSpPr>
        <p:spPr>
          <a:xfrm>
            <a:off x="5715000" y="3429000"/>
            <a:ext cx="2133600" cy="838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Affine Parameters</a:t>
            </a:r>
          </a:p>
        </p:txBody>
      </p:sp>
      <p:sp>
        <p:nvSpPr>
          <p:cNvPr id="56" name="TextBox 131">
            <a:extLst>
              <a:ext uri="{FF2B5EF4-FFF2-40B4-BE49-F238E27FC236}">
                <a16:creationId xmlns:a16="http://schemas.microsoft.com/office/drawing/2014/main" id="{17FE7EAE-8C79-F758-EB34-1F29F3064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638800"/>
            <a:ext cx="32766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Choose hypothesis with max score above threshold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124E9C-DC54-B0E2-67BE-6F4E0D7AEAAB}"/>
              </a:ext>
            </a:extLst>
          </p:cNvPr>
          <p:cNvSpPr/>
          <p:nvPr/>
        </p:nvSpPr>
        <p:spPr>
          <a:xfrm>
            <a:off x="6096000" y="4724400"/>
            <a:ext cx="1371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# Inliers</a:t>
            </a:r>
          </a:p>
        </p:txBody>
      </p:sp>
      <p:sp>
        <p:nvSpPr>
          <p:cNvPr id="58" name="Right Arrow 133">
            <a:extLst>
              <a:ext uri="{FF2B5EF4-FFF2-40B4-BE49-F238E27FC236}">
                <a16:creationId xmlns:a16="http://schemas.microsoft.com/office/drawing/2014/main" id="{CC1D32D2-3E94-C187-2899-EBACAD9E6534}"/>
              </a:ext>
            </a:extLst>
          </p:cNvPr>
          <p:cNvSpPr/>
          <p:nvPr/>
        </p:nvSpPr>
        <p:spPr>
          <a:xfrm rot="5400000">
            <a:off x="6488097" y="2750558"/>
            <a:ext cx="603867" cy="448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Right Arrow 134">
            <a:extLst>
              <a:ext uri="{FF2B5EF4-FFF2-40B4-BE49-F238E27FC236}">
                <a16:creationId xmlns:a16="http://schemas.microsoft.com/office/drawing/2014/main" id="{5D4B8FEC-6E53-8B3A-A24E-91AEAE643976}"/>
              </a:ext>
            </a:extLst>
          </p:cNvPr>
          <p:cNvSpPr/>
          <p:nvPr/>
        </p:nvSpPr>
        <p:spPr>
          <a:xfrm rot="5400000">
            <a:off x="6577012" y="5233988"/>
            <a:ext cx="373063" cy="268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ight Arrow 135">
            <a:extLst>
              <a:ext uri="{FF2B5EF4-FFF2-40B4-BE49-F238E27FC236}">
                <a16:creationId xmlns:a16="http://schemas.microsoft.com/office/drawing/2014/main" id="{BADDC4BA-0312-AA6F-2BAB-C19F49398E15}"/>
              </a:ext>
            </a:extLst>
          </p:cNvPr>
          <p:cNvSpPr/>
          <p:nvPr/>
        </p:nvSpPr>
        <p:spPr>
          <a:xfrm rot="5400000">
            <a:off x="6591300" y="4381500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TextBox 136">
            <a:extLst>
              <a:ext uri="{FF2B5EF4-FFF2-40B4-BE49-F238E27FC236}">
                <a16:creationId xmlns:a16="http://schemas.microsoft.com/office/drawing/2014/main" id="{DCE1DA6F-2C27-A8D0-D2F6-D7167ACEC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166873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Matched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ABA20A6-A4C1-5F90-F4F4-206E539D73C1}"/>
              </a:ext>
            </a:extLst>
          </p:cNvPr>
          <p:cNvSpPr/>
          <p:nvPr/>
        </p:nvSpPr>
        <p:spPr>
          <a:xfrm>
            <a:off x="4690039" y="2761456"/>
            <a:ext cx="46482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TextBox 68">
            <a:extLst>
              <a:ext uri="{FF2B5EF4-FFF2-40B4-BE49-F238E27FC236}">
                <a16:creationId xmlns:a16="http://schemas.microsoft.com/office/drawing/2014/main" id="{FF754920-B663-BE9D-1423-17C310A4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695" y="4254232"/>
            <a:ext cx="1905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This Class</a:t>
            </a:r>
          </a:p>
        </p:txBody>
      </p:sp>
    </p:spTree>
    <p:extLst>
      <p:ext uri="{BB962C8B-B14F-4D97-AF65-F5344CB8AC3E}">
        <p14:creationId xmlns:p14="http://schemas.microsoft.com/office/powerpoint/2010/main" val="71191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89B7-26D7-A3C2-C40E-977A1B58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Keypoint</a:t>
            </a:r>
            <a:r>
              <a:rPr lang="en-US" dirty="0"/>
              <a:t>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49459-8F08-3C5E-9D7D-70FE7F33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84B0-8CF1-26C6-1C41-31C05E745B2A}"/>
              </a:ext>
            </a:extLst>
          </p:cNvPr>
          <p:cNvSpPr txBox="1">
            <a:spLocks/>
          </p:cNvSpPr>
          <p:nvPr/>
        </p:nvSpPr>
        <p:spPr>
          <a:xfrm>
            <a:off x="3145491" y="6105338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6" name="Picture 41">
            <a:extLst>
              <a:ext uri="{FF2B5EF4-FFF2-40B4-BE49-F238E27FC236}">
                <a16:creationId xmlns:a16="http://schemas.microsoft.com/office/drawing/2014/main" id="{54C126A8-3BEA-B42A-808C-E73300DB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9391" y="4322575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15">
            <a:extLst>
              <a:ext uri="{FF2B5EF4-FFF2-40B4-BE49-F238E27FC236}">
                <a16:creationId xmlns:a16="http://schemas.microsoft.com/office/drawing/2014/main" id="{D071A2F2-A733-D984-23A8-3B2E666096E6}"/>
              </a:ext>
            </a:extLst>
          </p:cNvPr>
          <p:cNvGrpSpPr>
            <a:grpSpLocks/>
          </p:cNvGrpSpPr>
          <p:nvPr/>
        </p:nvGrpSpPr>
        <p:grpSpPr bwMode="auto">
          <a:xfrm>
            <a:off x="526116" y="4276537"/>
            <a:ext cx="1954213" cy="1328738"/>
            <a:chOff x="884187" y="5111107"/>
            <a:chExt cx="1954259" cy="1329381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1EBD857-3F82-456A-1495-5607DE409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30321" y="5157788"/>
              <a:ext cx="933450" cy="866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114">
              <a:extLst>
                <a:ext uri="{FF2B5EF4-FFF2-40B4-BE49-F238E27FC236}">
                  <a16:creationId xmlns:a16="http://schemas.microsoft.com/office/drawing/2014/main" id="{F08A4490-7691-7969-962B-2612C6BE04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187" y="5111107"/>
              <a:ext cx="276999" cy="873768"/>
              <a:chOff x="884187" y="5111107"/>
              <a:chExt cx="276999" cy="873768"/>
            </a:xfrm>
          </p:grpSpPr>
          <p:sp>
            <p:nvSpPr>
              <p:cNvPr id="13" name="Line 48">
                <a:extLst>
                  <a:ext uri="{FF2B5EF4-FFF2-40B4-BE49-F238E27FC236}">
                    <a16:creationId xmlns:a16="http://schemas.microsoft.com/office/drawing/2014/main" id="{4418E1D3-8182-7868-B5B0-D1A5B4F00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968" y="5157788"/>
                <a:ext cx="0" cy="827087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 Box 50">
                <a:extLst>
                  <a:ext uri="{FF2B5EF4-FFF2-40B4-BE49-F238E27FC236}">
                    <a16:creationId xmlns:a16="http://schemas.microsoft.com/office/drawing/2014/main" id="{DA5E6948-F64E-EB6D-06C0-6686B4AAC6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608363" y="5386931"/>
                <a:ext cx="828647" cy="27699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/>
                  <a:t>N</a:t>
                </a:r>
                <a:r>
                  <a:rPr lang="pl-PL" sz="1200"/>
                  <a:t> pixels</a:t>
                </a:r>
                <a:endParaRPr lang="en-US" sz="1200"/>
              </a:p>
            </p:txBody>
          </p:sp>
        </p:grpSp>
        <p:grpSp>
          <p:nvGrpSpPr>
            <p:cNvPr id="10" name="Group 103">
              <a:extLst>
                <a:ext uri="{FF2B5EF4-FFF2-40B4-BE49-F238E27FC236}">
                  <a16:creationId xmlns:a16="http://schemas.microsoft.com/office/drawing/2014/main" id="{51081B1B-38E8-7F73-0B18-CC8649B615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7146" y="6165850"/>
              <a:ext cx="1511300" cy="274638"/>
              <a:chOff x="1655763" y="6165850"/>
              <a:chExt cx="1511300" cy="274638"/>
            </a:xfrm>
          </p:grpSpPr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A1E70AD5-330A-A872-B1B6-8D4CC9385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5763" y="6200775"/>
                <a:ext cx="93662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 Box 51">
                <a:extLst>
                  <a:ext uri="{FF2B5EF4-FFF2-40B4-BE49-F238E27FC236}">
                    <a16:creationId xmlns:a16="http://schemas.microsoft.com/office/drawing/2014/main" id="{706192B1-8820-9A52-0FEB-C7E78C4E1A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7200" y="6165850"/>
                <a:ext cx="1439863" cy="27463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/>
                  <a:t>N</a:t>
                </a:r>
                <a:r>
                  <a:rPr lang="pl-PL" sz="1200"/>
                  <a:t> pixels</a:t>
                </a:r>
                <a:endParaRPr lang="en-US" sz="1200"/>
              </a:p>
            </p:txBody>
          </p:sp>
        </p:grpSp>
      </p:grpSp>
      <p:sp>
        <p:nvSpPr>
          <p:cNvPr id="15" name="AutoShape 83">
            <a:extLst>
              <a:ext uri="{FF2B5EF4-FFF2-40B4-BE49-F238E27FC236}">
                <a16:creationId xmlns:a16="http://schemas.microsoft.com/office/drawing/2014/main" id="{0AF37742-C33D-13B6-7A6F-005F90A56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66" y="4609912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16" name="Group 105">
            <a:extLst>
              <a:ext uri="{FF2B5EF4-FFF2-40B4-BE49-F238E27FC236}">
                <a16:creationId xmlns:a16="http://schemas.microsoft.com/office/drawing/2014/main" id="{D2B03F0B-381B-95BF-DF1B-B1133FA97B00}"/>
              </a:ext>
            </a:extLst>
          </p:cNvPr>
          <p:cNvGrpSpPr>
            <a:grpSpLocks/>
          </p:cNvGrpSpPr>
          <p:nvPr/>
        </p:nvGrpSpPr>
        <p:grpSpPr bwMode="auto">
          <a:xfrm>
            <a:off x="2085041" y="3962212"/>
            <a:ext cx="1116013" cy="1225550"/>
            <a:chOff x="2771775" y="4797425"/>
            <a:chExt cx="1116013" cy="1225709"/>
          </a:xfrm>
        </p:grpSpPr>
        <p:grpSp>
          <p:nvGrpSpPr>
            <p:cNvPr id="17" name="Group 52">
              <a:extLst>
                <a:ext uri="{FF2B5EF4-FFF2-40B4-BE49-F238E27FC236}">
                  <a16:creationId xmlns:a16="http://schemas.microsoft.com/office/drawing/2014/main" id="{F6FB93B9-38B5-4741-60AD-43B9E7657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20" name="Line 53">
                <a:extLst>
                  <a:ext uri="{FF2B5EF4-FFF2-40B4-BE49-F238E27FC236}">
                    <a16:creationId xmlns:a16="http://schemas.microsoft.com/office/drawing/2014/main" id="{EF2D3184-51FF-5850-CFDC-1C86826AD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54">
                <a:extLst>
                  <a:ext uri="{FF2B5EF4-FFF2-40B4-BE49-F238E27FC236}">
                    <a16:creationId xmlns:a16="http://schemas.microsoft.com/office/drawing/2014/main" id="{116AC67C-9EC1-632D-2718-FFB6CC0A0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55">
                <a:extLst>
                  <a:ext uri="{FF2B5EF4-FFF2-40B4-BE49-F238E27FC236}">
                    <a16:creationId xmlns:a16="http://schemas.microsoft.com/office/drawing/2014/main" id="{6842C779-3179-B8C9-52E5-E3422B995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3" name="Rectangle 56">
                <a:extLst>
                  <a:ext uri="{FF2B5EF4-FFF2-40B4-BE49-F238E27FC236}">
                    <a16:creationId xmlns:a16="http://schemas.microsoft.com/office/drawing/2014/main" id="{99ADAC3E-F0D2-9146-9AEC-5D95E7999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4" name="Rectangle 57">
                <a:extLst>
                  <a:ext uri="{FF2B5EF4-FFF2-40B4-BE49-F238E27FC236}">
                    <a16:creationId xmlns:a16="http://schemas.microsoft.com/office/drawing/2014/main" id="{DBF16201-A6E7-058C-1AEA-3541742DF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5" name="Rectangle 58">
                <a:extLst>
                  <a:ext uri="{FF2B5EF4-FFF2-40B4-BE49-F238E27FC236}">
                    <a16:creationId xmlns:a16="http://schemas.microsoft.com/office/drawing/2014/main" id="{94741922-4EA2-66C2-817D-605D1510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6" name="Rectangle 59">
                <a:extLst>
                  <a:ext uri="{FF2B5EF4-FFF2-40B4-BE49-F238E27FC236}">
                    <a16:creationId xmlns:a16="http://schemas.microsoft.com/office/drawing/2014/main" id="{87921D39-4BF3-2298-1A04-4537769AF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7" name="Rectangle 60">
                <a:extLst>
                  <a:ext uri="{FF2B5EF4-FFF2-40B4-BE49-F238E27FC236}">
                    <a16:creationId xmlns:a16="http://schemas.microsoft.com/office/drawing/2014/main" id="{B321D74B-9272-7940-9354-8E1AEAB3D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8" name="Rectangle 61">
                <a:extLst>
                  <a:ext uri="{FF2B5EF4-FFF2-40B4-BE49-F238E27FC236}">
                    <a16:creationId xmlns:a16="http://schemas.microsoft.com/office/drawing/2014/main" id="{A5BEC36E-E412-6E03-42F6-EA1274D98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29" name="Rectangle 62">
                <a:extLst>
                  <a:ext uri="{FF2B5EF4-FFF2-40B4-BE49-F238E27FC236}">
                    <a16:creationId xmlns:a16="http://schemas.microsoft.com/office/drawing/2014/main" id="{9E1E27A3-A1A2-538E-7B35-6512C1335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16BB2EDE-F3C9-7BFB-A87A-979FCCE21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31" name="Rectangle 64">
                <a:extLst>
                  <a:ext uri="{FF2B5EF4-FFF2-40B4-BE49-F238E27FC236}">
                    <a16:creationId xmlns:a16="http://schemas.microsoft.com/office/drawing/2014/main" id="{4EBAA5C5-591B-CD24-ADB1-283FFCFF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32" name="Rectangle 65">
                <a:extLst>
                  <a:ext uri="{FF2B5EF4-FFF2-40B4-BE49-F238E27FC236}">
                    <a16:creationId xmlns:a16="http://schemas.microsoft.com/office/drawing/2014/main" id="{355AA05D-B40F-5F83-6140-14DA6AF60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33" name="Rectangle 66">
                <a:extLst>
                  <a:ext uri="{FF2B5EF4-FFF2-40B4-BE49-F238E27FC236}">
                    <a16:creationId xmlns:a16="http://schemas.microsoft.com/office/drawing/2014/main" id="{AC87507B-E698-220D-60F8-8EF7D147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8" name="Object 2">
              <a:extLst>
                <a:ext uri="{FF2B5EF4-FFF2-40B4-BE49-F238E27FC236}">
                  <a16:creationId xmlns:a16="http://schemas.microsoft.com/office/drawing/2014/main" id="{0B0AE7F1-4C37-14FB-5F29-068DDF4A95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15640" progId="Equation.3">
                    <p:embed/>
                  </p:oleObj>
                </mc:Choice>
                <mc:Fallback>
                  <p:oleObj name="Equation" r:id="rId4" imgW="190440" imgH="215640" progId="Equation.3">
                    <p:embed/>
                    <p:pic>
                      <p:nvPicPr>
                        <p:cNvPr id="102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86">
              <a:extLst>
                <a:ext uri="{FF2B5EF4-FFF2-40B4-BE49-F238E27FC236}">
                  <a16:creationId xmlns:a16="http://schemas.microsoft.com/office/drawing/2014/main" id="{D80FCF10-6741-FD18-2D6B-328DA186E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941" y="5776913"/>
              <a:ext cx="885847" cy="24622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000" i="1"/>
                <a:t>e.g.</a:t>
              </a:r>
              <a:r>
                <a:rPr lang="en-US" sz="1000"/>
                <a:t> </a:t>
              </a:r>
              <a:r>
                <a:rPr lang="pl-PL" sz="1000"/>
                <a:t>color</a:t>
              </a:r>
              <a:endParaRPr lang="en-US" sz="1000"/>
            </a:p>
          </p:txBody>
        </p:sp>
      </p:grpSp>
      <p:grpSp>
        <p:nvGrpSpPr>
          <p:cNvPr id="34" name="Group 106">
            <a:extLst>
              <a:ext uri="{FF2B5EF4-FFF2-40B4-BE49-F238E27FC236}">
                <a16:creationId xmlns:a16="http://schemas.microsoft.com/office/drawing/2014/main" id="{5BDDA26D-6514-109E-EF68-CDE7E5999E38}"/>
              </a:ext>
            </a:extLst>
          </p:cNvPr>
          <p:cNvGrpSpPr>
            <a:grpSpLocks/>
          </p:cNvGrpSpPr>
          <p:nvPr/>
        </p:nvGrpSpPr>
        <p:grpSpPr bwMode="auto">
          <a:xfrm>
            <a:off x="4274204" y="3998725"/>
            <a:ext cx="971550" cy="1181100"/>
            <a:chOff x="4967288" y="4833938"/>
            <a:chExt cx="971549" cy="1181258"/>
          </a:xfrm>
        </p:grpSpPr>
        <p:grpSp>
          <p:nvGrpSpPr>
            <p:cNvPr id="35" name="Group 67">
              <a:extLst>
                <a:ext uri="{FF2B5EF4-FFF2-40B4-BE49-F238E27FC236}">
                  <a16:creationId xmlns:a16="http://schemas.microsoft.com/office/drawing/2014/main" id="{1EE24855-1C4A-90FD-B591-E51048917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38" name="Line 68">
                <a:extLst>
                  <a:ext uri="{FF2B5EF4-FFF2-40B4-BE49-F238E27FC236}">
                    <a16:creationId xmlns:a16="http://schemas.microsoft.com/office/drawing/2014/main" id="{D3A3BB12-14C1-6779-589D-E49703A7F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69">
                <a:extLst>
                  <a:ext uri="{FF2B5EF4-FFF2-40B4-BE49-F238E27FC236}">
                    <a16:creationId xmlns:a16="http://schemas.microsoft.com/office/drawing/2014/main" id="{9D8AE2C5-F98D-9505-DE62-FCEC7EAD7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70">
                <a:extLst>
                  <a:ext uri="{FF2B5EF4-FFF2-40B4-BE49-F238E27FC236}">
                    <a16:creationId xmlns:a16="http://schemas.microsoft.com/office/drawing/2014/main" id="{C42FC8AF-5635-08C3-34FC-B245E2DFE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1" name="Rectangle 71">
                <a:extLst>
                  <a:ext uri="{FF2B5EF4-FFF2-40B4-BE49-F238E27FC236}">
                    <a16:creationId xmlns:a16="http://schemas.microsoft.com/office/drawing/2014/main" id="{BFC61E92-46EC-69FA-1A1D-5E6804B5F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2" name="Rectangle 72">
                <a:extLst>
                  <a:ext uri="{FF2B5EF4-FFF2-40B4-BE49-F238E27FC236}">
                    <a16:creationId xmlns:a16="http://schemas.microsoft.com/office/drawing/2014/main" id="{221B3156-C6D8-E7D3-B29E-43FC7A1E9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3" name="Rectangle 73">
                <a:extLst>
                  <a:ext uri="{FF2B5EF4-FFF2-40B4-BE49-F238E27FC236}">
                    <a16:creationId xmlns:a16="http://schemas.microsoft.com/office/drawing/2014/main" id="{8BA1B15C-9731-3A1F-501F-56FD371A9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4" name="Rectangle 74">
                <a:extLst>
                  <a:ext uri="{FF2B5EF4-FFF2-40B4-BE49-F238E27FC236}">
                    <a16:creationId xmlns:a16="http://schemas.microsoft.com/office/drawing/2014/main" id="{09E1C1CF-2B12-A9B7-59AF-3DED577A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5" name="Rectangle 75">
                <a:extLst>
                  <a:ext uri="{FF2B5EF4-FFF2-40B4-BE49-F238E27FC236}">
                    <a16:creationId xmlns:a16="http://schemas.microsoft.com/office/drawing/2014/main" id="{ABB8766D-0FD0-FD0B-58E9-A30FEBABD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6" name="Rectangle 76">
                <a:extLst>
                  <a:ext uri="{FF2B5EF4-FFF2-40B4-BE49-F238E27FC236}">
                    <a16:creationId xmlns:a16="http://schemas.microsoft.com/office/drawing/2014/main" id="{B2B3CAE3-7EC0-D032-D0EC-67804E658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7" name="Rectangle 77">
                <a:extLst>
                  <a:ext uri="{FF2B5EF4-FFF2-40B4-BE49-F238E27FC236}">
                    <a16:creationId xmlns:a16="http://schemas.microsoft.com/office/drawing/2014/main" id="{7616E7AC-329C-4AC8-B449-6A0F3F3F3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8" name="Rectangle 78">
                <a:extLst>
                  <a:ext uri="{FF2B5EF4-FFF2-40B4-BE49-F238E27FC236}">
                    <a16:creationId xmlns:a16="http://schemas.microsoft.com/office/drawing/2014/main" id="{5014E014-F4CA-74CB-8745-871EE87B4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9" name="Rectangle 79">
                <a:extLst>
                  <a:ext uri="{FF2B5EF4-FFF2-40B4-BE49-F238E27FC236}">
                    <a16:creationId xmlns:a16="http://schemas.microsoft.com/office/drawing/2014/main" id="{CA24773B-6904-E70E-2498-72A535138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50" name="Rectangle 80">
                <a:extLst>
                  <a:ext uri="{FF2B5EF4-FFF2-40B4-BE49-F238E27FC236}">
                    <a16:creationId xmlns:a16="http://schemas.microsoft.com/office/drawing/2014/main" id="{DB49237B-3D2D-EE5D-7B11-3D9C17D43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51" name="Rectangle 81">
                <a:extLst>
                  <a:ext uri="{FF2B5EF4-FFF2-40B4-BE49-F238E27FC236}">
                    <a16:creationId xmlns:a16="http://schemas.microsoft.com/office/drawing/2014/main" id="{2C1C0589-7A07-AC5A-241D-939C54848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36" name="Object 3">
              <a:extLst>
                <a:ext uri="{FF2B5EF4-FFF2-40B4-BE49-F238E27FC236}">
                  <a16:creationId xmlns:a16="http://schemas.microsoft.com/office/drawing/2014/main" id="{0FFBE562-03C1-AA34-3C21-45E1922D71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440" imgH="215640" progId="Equation.3">
                    <p:embed/>
                  </p:oleObj>
                </mc:Choice>
                <mc:Fallback>
                  <p:oleObj name="Equation" r:id="rId6" imgW="190440" imgH="21564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 Box 87">
              <a:extLst>
                <a:ext uri="{FF2B5EF4-FFF2-40B4-BE49-F238E27FC236}">
                  <a16:creationId xmlns:a16="http://schemas.microsoft.com/office/drawing/2014/main" id="{69DE4754-C68B-561E-14D3-11F4E8BA6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3182" y="5768975"/>
              <a:ext cx="855655" cy="24622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000" i="1"/>
                <a:t>e.g.</a:t>
              </a:r>
              <a:r>
                <a:rPr lang="en-US" sz="1000"/>
                <a:t> </a:t>
              </a:r>
              <a:r>
                <a:rPr lang="pl-PL" sz="1000"/>
                <a:t>color</a:t>
              </a:r>
              <a:endParaRPr lang="en-US" sz="1000"/>
            </a:p>
          </p:txBody>
        </p:sp>
      </p:grpSp>
      <p:pic>
        <p:nvPicPr>
          <p:cNvPr id="52" name="Picture 25" descr="obj14__0">
            <a:extLst>
              <a:ext uri="{FF2B5EF4-FFF2-40B4-BE49-F238E27FC236}">
                <a16:creationId xmlns:a16="http://schemas.microsoft.com/office/drawing/2014/main" id="{BAF51114-87AA-B008-B6CE-B442DA48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580961">
            <a:off x="3761441" y="1279337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Rectangle 42">
            <a:extLst>
              <a:ext uri="{FF2B5EF4-FFF2-40B4-BE49-F238E27FC236}">
                <a16:creationId xmlns:a16="http://schemas.microsoft.com/office/drawing/2014/main" id="{0F42DF2A-8403-2F82-C1C6-724CA88C7050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4994135" y="2899381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54" name="Group 107">
            <a:extLst>
              <a:ext uri="{FF2B5EF4-FFF2-40B4-BE49-F238E27FC236}">
                <a16:creationId xmlns:a16="http://schemas.microsoft.com/office/drawing/2014/main" id="{E6CD76B1-7653-9F32-51B2-D8E03DE58D43}"/>
              </a:ext>
            </a:extLst>
          </p:cNvPr>
          <p:cNvGrpSpPr>
            <a:grpSpLocks/>
          </p:cNvGrpSpPr>
          <p:nvPr/>
        </p:nvGrpSpPr>
        <p:grpSpPr bwMode="auto">
          <a:xfrm rot="-1019039">
            <a:off x="4121804" y="1827025"/>
            <a:ext cx="1560512" cy="1771650"/>
            <a:chOff x="5087938" y="2849563"/>
            <a:chExt cx="1333500" cy="1511678"/>
          </a:xfrm>
        </p:grpSpPr>
        <p:grpSp>
          <p:nvGrpSpPr>
            <p:cNvPr id="55" name="Group 35">
              <a:extLst>
                <a:ext uri="{FF2B5EF4-FFF2-40B4-BE49-F238E27FC236}">
                  <a16:creationId xmlns:a16="http://schemas.microsoft.com/office/drawing/2014/main" id="{7AD22219-49AF-17B6-F7D3-8D1898D62E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75" name="Line 36">
                <a:extLst>
                  <a:ext uri="{FF2B5EF4-FFF2-40B4-BE49-F238E27FC236}">
                    <a16:creationId xmlns:a16="http://schemas.microsoft.com/office/drawing/2014/main" id="{E573DEC3-48BB-491C-ABB1-711932E28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37">
                <a:extLst>
                  <a:ext uri="{FF2B5EF4-FFF2-40B4-BE49-F238E27FC236}">
                    <a16:creationId xmlns:a16="http://schemas.microsoft.com/office/drawing/2014/main" id="{1F74B62A-D46E-496F-FE06-F6E19F2FFA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101">
              <a:extLst>
                <a:ext uri="{FF2B5EF4-FFF2-40B4-BE49-F238E27FC236}">
                  <a16:creationId xmlns:a16="http://schemas.microsoft.com/office/drawing/2014/main" id="{CEA70BD3-DF6B-0ECB-B659-F2ED4CB879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57" name="Group 26">
                <a:extLst>
                  <a:ext uri="{FF2B5EF4-FFF2-40B4-BE49-F238E27FC236}">
                    <a16:creationId xmlns:a16="http://schemas.microsoft.com/office/drawing/2014/main" id="{9C111C81-A645-C157-23C7-B9E0ABE36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73" name="Line 27">
                  <a:extLst>
                    <a:ext uri="{FF2B5EF4-FFF2-40B4-BE49-F238E27FC236}">
                      <a16:creationId xmlns:a16="http://schemas.microsoft.com/office/drawing/2014/main" id="{8CDC2123-4FCC-A01E-0A31-0370881DF0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8">
                  <a:extLst>
                    <a:ext uri="{FF2B5EF4-FFF2-40B4-BE49-F238E27FC236}">
                      <a16:creationId xmlns:a16="http://schemas.microsoft.com/office/drawing/2014/main" id="{190BBBC9-6639-FE71-E752-B494506FA0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29">
                <a:extLst>
                  <a:ext uri="{FF2B5EF4-FFF2-40B4-BE49-F238E27FC236}">
                    <a16:creationId xmlns:a16="http://schemas.microsoft.com/office/drawing/2014/main" id="{70A5D548-C45D-421B-C569-AAD94A2936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71" name="Line 30">
                  <a:extLst>
                    <a:ext uri="{FF2B5EF4-FFF2-40B4-BE49-F238E27FC236}">
                      <a16:creationId xmlns:a16="http://schemas.microsoft.com/office/drawing/2014/main" id="{767484C9-0E11-3135-3677-4659A04D30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31">
                  <a:extLst>
                    <a:ext uri="{FF2B5EF4-FFF2-40B4-BE49-F238E27FC236}">
                      <a16:creationId xmlns:a16="http://schemas.microsoft.com/office/drawing/2014/main" id="{86382191-6353-FE27-EA88-C05D0E334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32">
                <a:extLst>
                  <a:ext uri="{FF2B5EF4-FFF2-40B4-BE49-F238E27FC236}">
                    <a16:creationId xmlns:a16="http://schemas.microsoft.com/office/drawing/2014/main" id="{923F0DC7-D6B3-93B9-0666-FF3A9F42E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69" name="Line 33">
                  <a:extLst>
                    <a:ext uri="{FF2B5EF4-FFF2-40B4-BE49-F238E27FC236}">
                      <a16:creationId xmlns:a16="http://schemas.microsoft.com/office/drawing/2014/main" id="{5F5A3768-79E5-0C1E-1638-34B8590934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34">
                  <a:extLst>
                    <a:ext uri="{FF2B5EF4-FFF2-40B4-BE49-F238E27FC236}">
                      <a16:creationId xmlns:a16="http://schemas.microsoft.com/office/drawing/2014/main" id="{BC273D80-C28A-4F83-0105-9DC8F696CF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38">
                <a:extLst>
                  <a:ext uri="{FF2B5EF4-FFF2-40B4-BE49-F238E27FC236}">
                    <a16:creationId xmlns:a16="http://schemas.microsoft.com/office/drawing/2014/main" id="{D3FE63A7-DE0F-B96E-1DEA-A80499377A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67" name="Line 39">
                  <a:extLst>
                    <a:ext uri="{FF2B5EF4-FFF2-40B4-BE49-F238E27FC236}">
                      <a16:creationId xmlns:a16="http://schemas.microsoft.com/office/drawing/2014/main" id="{1FFF5389-65A1-D207-DBAD-AF2245F868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Line 40">
                  <a:extLst>
                    <a:ext uri="{FF2B5EF4-FFF2-40B4-BE49-F238E27FC236}">
                      <a16:creationId xmlns:a16="http://schemas.microsoft.com/office/drawing/2014/main" id="{A140FE03-6D16-60ED-3048-F9BF8C633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43">
                <a:extLst>
                  <a:ext uri="{FF2B5EF4-FFF2-40B4-BE49-F238E27FC236}">
                    <a16:creationId xmlns:a16="http://schemas.microsoft.com/office/drawing/2014/main" id="{D1EBBFC0-660F-F578-3259-5A0E531783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65" name="Line 44">
                  <a:extLst>
                    <a:ext uri="{FF2B5EF4-FFF2-40B4-BE49-F238E27FC236}">
                      <a16:creationId xmlns:a16="http://schemas.microsoft.com/office/drawing/2014/main" id="{29CC6352-0A14-1F60-C00D-5160F586D9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45">
                  <a:extLst>
                    <a:ext uri="{FF2B5EF4-FFF2-40B4-BE49-F238E27FC236}">
                      <a16:creationId xmlns:a16="http://schemas.microsoft.com/office/drawing/2014/main" id="{9DCA4567-0EAE-C923-693F-032C009A6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" name="Rectangle 88">
                <a:extLst>
                  <a:ext uri="{FF2B5EF4-FFF2-40B4-BE49-F238E27FC236}">
                    <a16:creationId xmlns:a16="http://schemas.microsoft.com/office/drawing/2014/main" id="{C814B748-02C0-49E5-A923-F6C63DF1A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63" name="Rectangle 89">
                <a:extLst>
                  <a:ext uri="{FF2B5EF4-FFF2-40B4-BE49-F238E27FC236}">
                    <a16:creationId xmlns:a16="http://schemas.microsoft.com/office/drawing/2014/main" id="{1C9AC6CE-1F18-3C23-5823-69DB661E0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64" name="Rectangle 90">
                <a:extLst>
                  <a:ext uri="{FF2B5EF4-FFF2-40B4-BE49-F238E27FC236}">
                    <a16:creationId xmlns:a16="http://schemas.microsoft.com/office/drawing/2014/main" id="{A59C2F46-3143-BA35-87C1-E585523C4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77" name="Picture 5" descr="obj14__0">
            <a:extLst>
              <a:ext uri="{FF2B5EF4-FFF2-40B4-BE49-F238E27FC236}">
                <a16:creationId xmlns:a16="http://schemas.microsoft.com/office/drawing/2014/main" id="{1199E720-9BAC-4433-39ED-43945AB8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2516" y="157302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Rectangle 6">
            <a:extLst>
              <a:ext uri="{FF2B5EF4-FFF2-40B4-BE49-F238E27FC236}">
                <a16:creationId xmlns:a16="http://schemas.microsoft.com/office/drawing/2014/main" id="{DD6D7999-3324-A84B-12F0-8C97786C6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516" y="2471550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79" name="Group 100">
            <a:extLst>
              <a:ext uri="{FF2B5EF4-FFF2-40B4-BE49-F238E27FC236}">
                <a16:creationId xmlns:a16="http://schemas.microsoft.com/office/drawing/2014/main" id="{2AC0093F-766E-08D9-B275-58CA7E9C6D33}"/>
              </a:ext>
            </a:extLst>
          </p:cNvPr>
          <p:cNvGrpSpPr>
            <a:grpSpLocks/>
          </p:cNvGrpSpPr>
          <p:nvPr/>
        </p:nvGrpSpPr>
        <p:grpSpPr bwMode="auto">
          <a:xfrm>
            <a:off x="1364316" y="1765112"/>
            <a:ext cx="1612900" cy="1406525"/>
            <a:chOff x="2051050" y="2600325"/>
            <a:chExt cx="1612552" cy="140652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2C1976DC-9907-006D-15D2-C058DF4AE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09FED0A3-560C-F670-4F10-D28F5642E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0FD191AC-B5A9-B3DC-002C-E9C14D7E7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1" name="Group 10">
              <a:extLst>
                <a:ext uri="{FF2B5EF4-FFF2-40B4-BE49-F238E27FC236}">
                  <a16:creationId xmlns:a16="http://schemas.microsoft.com/office/drawing/2014/main" id="{425B66C3-ABC1-C074-3A26-6B5ED04B3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7C998786-9314-6E38-B417-EFE5F7296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2">
                <a:extLst>
                  <a:ext uri="{FF2B5EF4-FFF2-40B4-BE49-F238E27FC236}">
                    <a16:creationId xmlns:a16="http://schemas.microsoft.com/office/drawing/2014/main" id="{E8285D53-B962-D734-FBEC-8431D65D7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7C47CBDC-1D61-29D6-2E4C-DB85705E3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95" name="Line 14">
                <a:extLst>
                  <a:ext uri="{FF2B5EF4-FFF2-40B4-BE49-F238E27FC236}">
                    <a16:creationId xmlns:a16="http://schemas.microsoft.com/office/drawing/2014/main" id="{68A46118-4314-9839-6903-4BB8C5A1A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5">
                <a:extLst>
                  <a:ext uri="{FF2B5EF4-FFF2-40B4-BE49-F238E27FC236}">
                    <a16:creationId xmlns:a16="http://schemas.microsoft.com/office/drawing/2014/main" id="{CF1B6B79-66C4-E7DA-2E55-B65DDDBCD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6">
              <a:extLst>
                <a:ext uri="{FF2B5EF4-FFF2-40B4-BE49-F238E27FC236}">
                  <a16:creationId xmlns:a16="http://schemas.microsoft.com/office/drawing/2014/main" id="{462FA92A-0F2D-875F-5B91-E7CB72D1C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93" name="Line 17">
                <a:extLst>
                  <a:ext uri="{FF2B5EF4-FFF2-40B4-BE49-F238E27FC236}">
                    <a16:creationId xmlns:a16="http://schemas.microsoft.com/office/drawing/2014/main" id="{7CEC86F9-814E-02CA-E78B-B738FCCAF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8">
                <a:extLst>
                  <a:ext uri="{FF2B5EF4-FFF2-40B4-BE49-F238E27FC236}">
                    <a16:creationId xmlns:a16="http://schemas.microsoft.com/office/drawing/2014/main" id="{94444F5F-B57A-E3B8-048A-2085AC0E9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4" name="Group 19">
              <a:extLst>
                <a:ext uri="{FF2B5EF4-FFF2-40B4-BE49-F238E27FC236}">
                  <a16:creationId xmlns:a16="http://schemas.microsoft.com/office/drawing/2014/main" id="{302347D8-D0CE-84EF-7392-1140E3F5B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91" name="Line 20">
                <a:extLst>
                  <a:ext uri="{FF2B5EF4-FFF2-40B4-BE49-F238E27FC236}">
                    <a16:creationId xmlns:a16="http://schemas.microsoft.com/office/drawing/2014/main" id="{ABB81804-DFAB-FDA0-2E91-3B785A359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1">
                <a:extLst>
                  <a:ext uri="{FF2B5EF4-FFF2-40B4-BE49-F238E27FC236}">
                    <a16:creationId xmlns:a16="http://schemas.microsoft.com/office/drawing/2014/main" id="{73EFB33E-E384-1CC4-5CE5-FCC2A1CA7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2">
              <a:extLst>
                <a:ext uri="{FF2B5EF4-FFF2-40B4-BE49-F238E27FC236}">
                  <a16:creationId xmlns:a16="http://schemas.microsoft.com/office/drawing/2014/main" id="{F27444F6-2827-9940-0DFC-3D76552562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89" name="Line 23">
                <a:extLst>
                  <a:ext uri="{FF2B5EF4-FFF2-40B4-BE49-F238E27FC236}">
                    <a16:creationId xmlns:a16="http://schemas.microsoft.com/office/drawing/2014/main" id="{C2AD5B99-C0BA-3EF2-DBCD-AD49AD8EE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4">
                <a:extLst>
                  <a:ext uri="{FF2B5EF4-FFF2-40B4-BE49-F238E27FC236}">
                    <a16:creationId xmlns:a16="http://schemas.microsoft.com/office/drawing/2014/main" id="{CDA9B3E3-7699-6806-AAF6-ED91B3676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6" name="Rectangle 91">
              <a:extLst>
                <a:ext uri="{FF2B5EF4-FFF2-40B4-BE49-F238E27FC236}">
                  <a16:creationId xmlns:a16="http://schemas.microsoft.com/office/drawing/2014/main" id="{8F376B58-4A5F-98EF-0F3F-63CF01B04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87" name="Rectangle 92">
              <a:extLst>
                <a:ext uri="{FF2B5EF4-FFF2-40B4-BE49-F238E27FC236}">
                  <a16:creationId xmlns:a16="http://schemas.microsoft.com/office/drawing/2014/main" id="{EDFDC884-DF0A-7801-0EA9-CBF53367E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88" name="Rectangle 93">
              <a:extLst>
                <a:ext uri="{FF2B5EF4-FFF2-40B4-BE49-F238E27FC236}">
                  <a16:creationId xmlns:a16="http://schemas.microsoft.com/office/drawing/2014/main" id="{29F2B1D4-8778-C2E0-8B6A-FBF5D699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101" name="Object 5">
            <a:extLst>
              <a:ext uri="{FF2B5EF4-FFF2-40B4-BE49-F238E27FC236}">
                <a16:creationId xmlns:a16="http://schemas.microsoft.com/office/drawing/2014/main" id="{48CB3BE2-ADEE-1433-F2A8-FE88E04B0A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310200"/>
              </p:ext>
            </p:extLst>
          </p:nvPr>
        </p:nvGraphicFramePr>
        <p:xfrm>
          <a:off x="2854979" y="5257612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80" imgH="215640" progId="Equation.3">
                  <p:embed/>
                </p:oleObj>
              </mc:Choice>
              <mc:Fallback>
                <p:oleObj name="Equation" r:id="rId10" imgW="863280" imgH="215640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979" y="5257612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Line 96">
            <a:extLst>
              <a:ext uri="{FF2B5EF4-FFF2-40B4-BE49-F238E27FC236}">
                <a16:creationId xmlns:a16="http://schemas.microsoft.com/office/drawing/2014/main" id="{6F25AC2B-F5B4-87C0-6E0A-C87698DA2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1491" y="270332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3" name="Line 46">
            <a:extLst>
              <a:ext uri="{FF2B5EF4-FFF2-40B4-BE49-F238E27FC236}">
                <a16:creationId xmlns:a16="http://schemas.microsoft.com/office/drawing/2014/main" id="{107DB339-147F-5D09-54D9-2DA952DB2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0829" y="2954150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4" name="Line 46">
            <a:extLst>
              <a:ext uri="{FF2B5EF4-FFF2-40B4-BE49-F238E27FC236}">
                <a16:creationId xmlns:a16="http://schemas.microsoft.com/office/drawing/2014/main" id="{BC8EA7D8-86A9-1CBF-8739-D8B9B394F1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2279" y="3433575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" name="Text Box 26">
            <a:extLst>
              <a:ext uri="{FF2B5EF4-FFF2-40B4-BE49-F238E27FC236}">
                <a16:creationId xmlns:a16="http://schemas.microsoft.com/office/drawing/2014/main" id="{C38A8D45-7176-5D1A-C568-D47D65D7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629" y="768162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1. Find a set of   </a:t>
            </a:r>
            <a:br>
              <a:rPr lang="en-US" sz="2100" b="1"/>
            </a:br>
            <a:r>
              <a:rPr lang="en-US" sz="2100" b="1"/>
              <a:t>    distinctive key-</a:t>
            </a:r>
            <a:br>
              <a:rPr lang="en-US" sz="2100" b="1"/>
            </a:br>
            <a:r>
              <a:rPr lang="en-US" sz="2100" b="1"/>
              <a:t>    points </a:t>
            </a:r>
            <a:endParaRPr lang="en-US" b="1"/>
          </a:p>
        </p:txBody>
      </p:sp>
      <p:sp>
        <p:nvSpPr>
          <p:cNvPr id="106" name="Text Box 26">
            <a:extLst>
              <a:ext uri="{FF2B5EF4-FFF2-40B4-BE49-F238E27FC236}">
                <a16:creationId xmlns:a16="http://schemas.microsoft.com/office/drawing/2014/main" id="{4CED1A8D-2848-6EC8-31CB-A017AB0FD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629" y="3136712"/>
            <a:ext cx="2782887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3. Extract and </a:t>
            </a:r>
            <a:br>
              <a:rPr lang="en-US" sz="2100" b="1"/>
            </a:br>
            <a:r>
              <a:rPr lang="en-US" sz="2100" b="1"/>
              <a:t>    normalize the    </a:t>
            </a:r>
            <a:br>
              <a:rPr lang="en-US" sz="2100" b="1"/>
            </a:br>
            <a:r>
              <a:rPr lang="en-US" sz="2100" b="1"/>
              <a:t>    region content  </a:t>
            </a:r>
            <a:endParaRPr lang="en-US" b="1"/>
          </a:p>
        </p:txBody>
      </p:sp>
      <p:sp>
        <p:nvSpPr>
          <p:cNvPr id="107" name="Text Box 26">
            <a:extLst>
              <a:ext uri="{FF2B5EF4-FFF2-40B4-BE49-F238E27FC236}">
                <a16:creationId xmlns:a16="http://schemas.microsoft.com/office/drawing/2014/main" id="{9C4D216E-1098-674D-9138-EEE5E8B04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629" y="1931800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08" name="Text Box 26">
            <a:extLst>
              <a:ext uri="{FF2B5EF4-FFF2-40B4-BE49-F238E27FC236}">
                <a16:creationId xmlns:a16="http://schemas.microsoft.com/office/drawing/2014/main" id="{B8AF4F56-A0D1-4C8D-7897-1EDC598B2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629" y="4309875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09" name="Text Box 26">
            <a:extLst>
              <a:ext uri="{FF2B5EF4-FFF2-40B4-BE49-F238E27FC236}">
                <a16:creationId xmlns:a16="http://schemas.microsoft.com/office/drawing/2014/main" id="{9BD14E4F-F28D-6B7A-5B38-5BDAF19C6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629" y="5540187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859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3" grpId="0" animBg="1"/>
      <p:bldP spid="78" grpId="0" animBg="1"/>
      <p:bldP spid="102" grpId="0" animBg="1"/>
      <p:bldP spid="103" grpId="0" animBg="1"/>
      <p:bldP spid="10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F53E-F8A5-F0AA-D884-ACB7C02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objects (overview)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955B7-7B52-949D-25D1-7693FF60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5C8B8A-638E-6A3A-D9FE-3468D5354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1" y="3014213"/>
            <a:ext cx="8686800" cy="3733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Match interest points from input image to database image</a:t>
            </a:r>
            <a:endParaRPr lang="en-US" sz="1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Matched points vote for rough position/orientation/scale of object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Find position/orientation/scales that have at least three votes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Compute affine registration and matches using iterative least squares with outlier check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Report object if there are at least T matched points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B3BF08-B9E0-602C-EDEB-4B966CF265D4}"/>
              </a:ext>
            </a:extLst>
          </p:cNvPr>
          <p:cNvGrpSpPr>
            <a:grpSpLocks noChangeAspect="1"/>
          </p:cNvGrpSpPr>
          <p:nvPr/>
        </p:nvGrpSpPr>
        <p:grpSpPr>
          <a:xfrm>
            <a:off x="1546411" y="956813"/>
            <a:ext cx="6096000" cy="1764150"/>
            <a:chOff x="609600" y="1086092"/>
            <a:chExt cx="7696200" cy="22272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9FDFB2-42FC-FB1A-466B-18995E3622EC}"/>
                </a:ext>
              </a:extLst>
            </p:cNvPr>
            <p:cNvGrpSpPr/>
            <p:nvPr/>
          </p:nvGrpSpPr>
          <p:grpSpPr>
            <a:xfrm>
              <a:off x="4945062" y="1219200"/>
              <a:ext cx="2141538" cy="2081984"/>
              <a:chOff x="1828987" y="2437924"/>
              <a:chExt cx="2141538" cy="2081984"/>
            </a:xfrm>
          </p:grpSpPr>
          <p:pic>
            <p:nvPicPr>
              <p:cNvPr id="27" name="Picture 26" descr="obj14__0">
                <a:extLst>
                  <a:ext uri="{FF2B5EF4-FFF2-40B4-BE49-F238E27FC236}">
                    <a16:creationId xmlns:a16="http://schemas.microsoft.com/office/drawing/2014/main" id="{86F6FF25-C746-1056-AC2E-C0CC9ED19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28987" y="2491083"/>
                <a:ext cx="2141538" cy="2028825"/>
              </a:xfrm>
              <a:prstGeom prst="rect">
                <a:avLst/>
              </a:pr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</p:pic>
          <p:grpSp>
            <p:nvGrpSpPr>
              <p:cNvPr id="28" name="Group 61">
                <a:extLst>
                  <a:ext uri="{FF2B5EF4-FFF2-40B4-BE49-F238E27FC236}">
                    <a16:creationId xmlns:a16="http://schemas.microsoft.com/office/drawing/2014/main" id="{1AD6439B-3431-BB04-91FB-58280984DF8D}"/>
                  </a:ext>
                </a:extLst>
              </p:cNvPr>
              <p:cNvGrpSpPr/>
              <p:nvPr/>
            </p:nvGrpSpPr>
            <p:grpSpPr>
              <a:xfrm rot="940178">
                <a:off x="2102604" y="2590800"/>
                <a:ext cx="457200" cy="457200"/>
                <a:chOff x="2102604" y="2590800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D78FC7D-057F-4778-E0C7-0C0BDBB50630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6696CAB-FA83-3635-A75A-65382C7F1B77}"/>
                    </a:ext>
                  </a:extLst>
                </p:cNvPr>
                <p:cNvCxnSpPr>
                  <a:endCxn id="41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62">
                <a:extLst>
                  <a:ext uri="{FF2B5EF4-FFF2-40B4-BE49-F238E27FC236}">
                    <a16:creationId xmlns:a16="http://schemas.microsoft.com/office/drawing/2014/main" id="{306B93FB-9688-6A9C-C353-34842780E8CE}"/>
                  </a:ext>
                </a:extLst>
              </p:cNvPr>
              <p:cNvGrpSpPr/>
              <p:nvPr/>
            </p:nvGrpSpPr>
            <p:grpSpPr>
              <a:xfrm rot="20789174">
                <a:off x="3039177" y="2437924"/>
                <a:ext cx="579789" cy="645352"/>
                <a:chOff x="2102604" y="2590800"/>
                <a:chExt cx="457200" cy="4572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0BCD76A-24B2-A096-B946-4AFC34F6C12F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DAFD493E-5AB9-011B-DBDD-9E7079C231B0}"/>
                    </a:ext>
                  </a:extLst>
                </p:cNvPr>
                <p:cNvCxnSpPr>
                  <a:endCxn id="39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65">
                <a:extLst>
                  <a:ext uri="{FF2B5EF4-FFF2-40B4-BE49-F238E27FC236}">
                    <a16:creationId xmlns:a16="http://schemas.microsoft.com/office/drawing/2014/main" id="{18778C2C-8776-3F5E-5691-92FB541693F1}"/>
                  </a:ext>
                </a:extLst>
              </p:cNvPr>
              <p:cNvGrpSpPr/>
              <p:nvPr/>
            </p:nvGrpSpPr>
            <p:grpSpPr>
              <a:xfrm rot="7787505">
                <a:off x="2380422" y="2903578"/>
                <a:ext cx="582847" cy="553535"/>
                <a:chOff x="2102604" y="2590800"/>
                <a:chExt cx="457200" cy="45720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3DC949C-B878-8AEB-5F19-B05C2FB93750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AE7361B-58E0-BB7B-6490-79DD899B2D49}"/>
                    </a:ext>
                  </a:extLst>
                </p:cNvPr>
                <p:cNvCxnSpPr>
                  <a:endCxn id="37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68">
                <a:extLst>
                  <a:ext uri="{FF2B5EF4-FFF2-40B4-BE49-F238E27FC236}">
                    <a16:creationId xmlns:a16="http://schemas.microsoft.com/office/drawing/2014/main" id="{8B67F0F5-2817-FCDB-8D24-039C2F808449}"/>
                  </a:ext>
                </a:extLst>
              </p:cNvPr>
              <p:cNvGrpSpPr/>
              <p:nvPr/>
            </p:nvGrpSpPr>
            <p:grpSpPr>
              <a:xfrm rot="10071139">
                <a:off x="2303154" y="3598555"/>
                <a:ext cx="457200" cy="457200"/>
                <a:chOff x="2102604" y="2590800"/>
                <a:chExt cx="457200" cy="45720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500F51D-1B3A-50B1-A282-0882EE18E850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3BC52BE-CDD0-7F1F-90C0-BB3C48991A42}"/>
                    </a:ext>
                  </a:extLst>
                </p:cNvPr>
                <p:cNvCxnSpPr>
                  <a:endCxn id="35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71">
                <a:extLst>
                  <a:ext uri="{FF2B5EF4-FFF2-40B4-BE49-F238E27FC236}">
                    <a16:creationId xmlns:a16="http://schemas.microsoft.com/office/drawing/2014/main" id="{B459D831-57CF-2B98-5476-B069F837F241}"/>
                  </a:ext>
                </a:extLst>
              </p:cNvPr>
              <p:cNvGrpSpPr/>
              <p:nvPr/>
            </p:nvGrpSpPr>
            <p:grpSpPr>
              <a:xfrm rot="10800000">
                <a:off x="3213680" y="3243386"/>
                <a:ext cx="457200" cy="457200"/>
                <a:chOff x="2102604" y="2590800"/>
                <a:chExt cx="457200" cy="45720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0CEB3DC-DBB0-4701-621F-AED714FCA9D0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F3A5110B-4161-CBD9-AC11-7C7748F56130}"/>
                    </a:ext>
                  </a:extLst>
                </p:cNvPr>
                <p:cNvCxnSpPr>
                  <a:endCxn id="33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80936A-D636-3F7F-C7A2-143FBA4808AE}"/>
                </a:ext>
              </a:extLst>
            </p:cNvPr>
            <p:cNvGrpSpPr>
              <a:grpSpLocks noChangeAspect="1"/>
            </p:cNvGrpSpPr>
            <p:nvPr/>
          </p:nvGrpSpPr>
          <p:grpSpPr>
            <a:xfrm rot="3358200">
              <a:off x="1535257" y="1115951"/>
              <a:ext cx="2147438" cy="2087720"/>
              <a:chOff x="1828987" y="2437924"/>
              <a:chExt cx="2141538" cy="2081984"/>
            </a:xfrm>
          </p:grpSpPr>
          <p:pic>
            <p:nvPicPr>
              <p:cNvPr id="11" name="Picture 5" descr="obj14__0">
                <a:extLst>
                  <a:ext uri="{FF2B5EF4-FFF2-40B4-BE49-F238E27FC236}">
                    <a16:creationId xmlns:a16="http://schemas.microsoft.com/office/drawing/2014/main" id="{48C43E45-9336-1825-24B1-5280E34F5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28987" y="2491083"/>
                <a:ext cx="2141538" cy="2028825"/>
              </a:xfrm>
              <a:prstGeom prst="rect">
                <a:avLst/>
              </a:pr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</p:spPr>
          </p:pic>
          <p:grpSp>
            <p:nvGrpSpPr>
              <p:cNvPr id="12" name="Group 61">
                <a:extLst>
                  <a:ext uri="{FF2B5EF4-FFF2-40B4-BE49-F238E27FC236}">
                    <a16:creationId xmlns:a16="http://schemas.microsoft.com/office/drawing/2014/main" id="{3C7BF5F1-AE35-BAB9-C635-EDE36E041A43}"/>
                  </a:ext>
                </a:extLst>
              </p:cNvPr>
              <p:cNvGrpSpPr/>
              <p:nvPr/>
            </p:nvGrpSpPr>
            <p:grpSpPr>
              <a:xfrm rot="940178">
                <a:off x="2102604" y="2590800"/>
                <a:ext cx="457200" cy="457200"/>
                <a:chOff x="2102604" y="2590800"/>
                <a:chExt cx="457200" cy="4572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F7BC5B8-2A3A-4174-D676-1F7E04792520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597D3FE-53A1-F847-BA6B-9BEC1E3CB049}"/>
                    </a:ext>
                  </a:extLst>
                </p:cNvPr>
                <p:cNvCxnSpPr>
                  <a:endCxn id="25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62">
                <a:extLst>
                  <a:ext uri="{FF2B5EF4-FFF2-40B4-BE49-F238E27FC236}">
                    <a16:creationId xmlns:a16="http://schemas.microsoft.com/office/drawing/2014/main" id="{3626A71A-C3A2-583C-AFD2-F9F23BB19C62}"/>
                  </a:ext>
                </a:extLst>
              </p:cNvPr>
              <p:cNvGrpSpPr/>
              <p:nvPr/>
            </p:nvGrpSpPr>
            <p:grpSpPr>
              <a:xfrm rot="20789174">
                <a:off x="3039177" y="2437924"/>
                <a:ext cx="579789" cy="645352"/>
                <a:chOff x="2102604" y="2590800"/>
                <a:chExt cx="457200" cy="4572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7492B1-04C0-FA26-8636-A5FA3F97B3AB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4E89D38-81A9-C7CC-7F65-B462598E50ED}"/>
                    </a:ext>
                  </a:extLst>
                </p:cNvPr>
                <p:cNvCxnSpPr>
                  <a:endCxn id="23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65">
                <a:extLst>
                  <a:ext uri="{FF2B5EF4-FFF2-40B4-BE49-F238E27FC236}">
                    <a16:creationId xmlns:a16="http://schemas.microsoft.com/office/drawing/2014/main" id="{E140C96B-24E3-F6CF-B89B-986A8AB6CB48}"/>
                  </a:ext>
                </a:extLst>
              </p:cNvPr>
              <p:cNvGrpSpPr/>
              <p:nvPr/>
            </p:nvGrpSpPr>
            <p:grpSpPr>
              <a:xfrm rot="7787505">
                <a:off x="2380422" y="2903578"/>
                <a:ext cx="582847" cy="553535"/>
                <a:chOff x="2102604" y="2590800"/>
                <a:chExt cx="457200" cy="4572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AB170-B6FD-9006-5D44-DAA1257A3F2A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95CF87B-EB04-779C-4145-5B4BD4B98AEF}"/>
                    </a:ext>
                  </a:extLst>
                </p:cNvPr>
                <p:cNvCxnSpPr>
                  <a:endCxn id="21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68">
                <a:extLst>
                  <a:ext uri="{FF2B5EF4-FFF2-40B4-BE49-F238E27FC236}">
                    <a16:creationId xmlns:a16="http://schemas.microsoft.com/office/drawing/2014/main" id="{EC807D0B-AA94-8065-9046-86464D9716DA}"/>
                  </a:ext>
                </a:extLst>
              </p:cNvPr>
              <p:cNvGrpSpPr/>
              <p:nvPr/>
            </p:nvGrpSpPr>
            <p:grpSpPr>
              <a:xfrm rot="10071139">
                <a:off x="2303154" y="3598555"/>
                <a:ext cx="457200" cy="457200"/>
                <a:chOff x="2102604" y="2590800"/>
                <a:chExt cx="457200" cy="4572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DEC1AA2-EF35-092A-1D12-8777CA21C32A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774F7A0-D4BD-5F72-7DA2-FED7690A3A10}"/>
                    </a:ext>
                  </a:extLst>
                </p:cNvPr>
                <p:cNvCxnSpPr>
                  <a:endCxn id="19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1">
                <a:extLst>
                  <a:ext uri="{FF2B5EF4-FFF2-40B4-BE49-F238E27FC236}">
                    <a16:creationId xmlns:a16="http://schemas.microsoft.com/office/drawing/2014/main" id="{081D8549-0893-C6BB-092C-8614C2921388}"/>
                  </a:ext>
                </a:extLst>
              </p:cNvPr>
              <p:cNvGrpSpPr/>
              <p:nvPr/>
            </p:nvGrpSpPr>
            <p:grpSpPr>
              <a:xfrm rot="10800000">
                <a:off x="3213680" y="3243386"/>
                <a:ext cx="457200" cy="457200"/>
                <a:chOff x="2102604" y="2590800"/>
                <a:chExt cx="457200" cy="45720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192B03A-D8F6-479D-7660-8436865BA0ED}"/>
                    </a:ext>
                  </a:extLst>
                </p:cNvPr>
                <p:cNvSpPr/>
                <p:nvPr/>
              </p:nvSpPr>
              <p:spPr>
                <a:xfrm>
                  <a:off x="2102604" y="259080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28E8B01-1D73-7F6D-2BA4-C21AD2603E57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rot="10800000">
                  <a:off x="2331204" y="2590800"/>
                  <a:ext cx="2624" cy="277036"/>
                </a:xfrm>
                <a:prstGeom prst="straightConnector1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A268D7-50A8-6E84-DDCB-6CA831FFAD64}"/>
                </a:ext>
              </a:extLst>
            </p:cNvPr>
            <p:cNvSpPr txBox="1"/>
            <p:nvPr/>
          </p:nvSpPr>
          <p:spPr>
            <a:xfrm>
              <a:off x="609600" y="23622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B94AE6-E25D-6ABA-94D7-AC653DE5601C}"/>
                </a:ext>
              </a:extLst>
            </p:cNvPr>
            <p:cNvSpPr txBox="1"/>
            <p:nvPr/>
          </p:nvSpPr>
          <p:spPr>
            <a:xfrm>
              <a:off x="7162800" y="26670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Stored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5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CA5C-F0EA-DC89-E425-9A5F1C0C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72570-6C53-E8B1-ADC9-CB72D1B1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D1E734-B56D-45B9-A90A-DA5D597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804413"/>
            <a:ext cx="8229600" cy="594360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Want to match </a:t>
            </a:r>
            <a:r>
              <a:rPr lang="en-US" dirty="0" err="1"/>
              <a:t>keypoints</a:t>
            </a:r>
            <a:r>
              <a:rPr lang="en-US" dirty="0"/>
              <a:t> between: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dirty="0"/>
              <a:t>Query image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dirty="0"/>
              <a:t>Stored image containing the object</a:t>
            </a:r>
          </a:p>
          <a:p>
            <a:pPr marL="971550" lvl="1" indent="-51435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Given descriptor x</a:t>
            </a:r>
            <a:r>
              <a:rPr lang="en-US" baseline="-25000" dirty="0"/>
              <a:t>0</a:t>
            </a:r>
            <a:r>
              <a:rPr lang="en-US" dirty="0"/>
              <a:t>, find two nearest neighbors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with distances 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 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matches x</a:t>
            </a:r>
            <a:r>
              <a:rPr lang="en-US" baseline="-25000" dirty="0"/>
              <a:t>0</a:t>
            </a:r>
            <a:r>
              <a:rPr lang="en-US" dirty="0"/>
              <a:t> if d</a:t>
            </a:r>
            <a:r>
              <a:rPr lang="en-US" baseline="-25000" dirty="0"/>
              <a:t>1</a:t>
            </a:r>
            <a:r>
              <a:rPr lang="en-US" dirty="0"/>
              <a:t>/d</a:t>
            </a:r>
            <a:r>
              <a:rPr lang="en-US" baseline="-25000" dirty="0"/>
              <a:t>2</a:t>
            </a:r>
            <a:r>
              <a:rPr lang="en-US" dirty="0"/>
              <a:t> &lt; 0.8</a:t>
            </a:r>
          </a:p>
          <a:p>
            <a:pPr lvl="1">
              <a:defRPr/>
            </a:pPr>
            <a:r>
              <a:rPr lang="en-US" dirty="0"/>
              <a:t>This gets rid of 90% false matches, 5% of true matches in Lowe’s study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771278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C4CF-F77D-BB8E-2D37-C3042323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Object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BBCF5-336C-3AC1-31A3-C584478C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E638D-F418-BFB3-D4C2-A8B862954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344" y="919157"/>
            <a:ext cx="7886700" cy="4684065"/>
          </a:xfrm>
        </p:spPr>
        <p:txBody>
          <a:bodyPr/>
          <a:lstStyle/>
          <a:p>
            <a:r>
              <a:rPr lang="en-US" dirty="0"/>
              <a:t>Accounts for 3D rotation of a surface under orthographic projection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FBCFAE-6852-ED66-6364-43280DECC4AA}"/>
              </a:ext>
            </a:extLst>
          </p:cNvPr>
          <p:cNvSpPr/>
          <p:nvPr/>
        </p:nvSpPr>
        <p:spPr>
          <a:xfrm>
            <a:off x="1246094" y="1864659"/>
            <a:ext cx="1905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DE01C-E5AC-EBBD-3635-944690A13D89}"/>
              </a:ext>
            </a:extLst>
          </p:cNvPr>
          <p:cNvSpPr/>
          <p:nvPr/>
        </p:nvSpPr>
        <p:spPr>
          <a:xfrm>
            <a:off x="1703294" y="4150659"/>
            <a:ext cx="1905000" cy="16764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03708-A620-DFAB-AA33-C273C4E2C292}"/>
              </a:ext>
            </a:extLst>
          </p:cNvPr>
          <p:cNvSpPr/>
          <p:nvPr/>
        </p:nvSpPr>
        <p:spPr>
          <a:xfrm rot="17994006">
            <a:off x="6067332" y="1736072"/>
            <a:ext cx="1905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601DD-63B3-C9A2-7829-01A735CE5267}"/>
              </a:ext>
            </a:extLst>
          </p:cNvPr>
          <p:cNvSpPr>
            <a:spLocks noChangeAspect="1"/>
          </p:cNvSpPr>
          <p:nvPr/>
        </p:nvSpPr>
        <p:spPr>
          <a:xfrm>
            <a:off x="4141694" y="2245659"/>
            <a:ext cx="914400" cy="804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202FFD-7C03-7D8B-0AD1-6F4FA12F92E2}"/>
              </a:ext>
            </a:extLst>
          </p:cNvPr>
          <p:cNvSpPr/>
          <p:nvPr/>
        </p:nvSpPr>
        <p:spPr>
          <a:xfrm>
            <a:off x="5132294" y="4074459"/>
            <a:ext cx="1905000" cy="1676400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50F2-33C3-A592-8EBA-CC714201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Affine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8CC53-A650-84F2-10B4-70036CC4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754500E-8913-EC7F-3321-6882AF1E2018}"/>
              </a:ext>
            </a:extLst>
          </p:cNvPr>
          <p:cNvSpPr txBox="1">
            <a:spLocks noChangeArrowheads="1"/>
          </p:cNvSpPr>
          <p:nvPr/>
        </p:nvSpPr>
        <p:spPr>
          <a:xfrm>
            <a:off x="404533" y="834084"/>
            <a:ext cx="7886700" cy="479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/>
              <a:t>Assume we know the correspondences, how do we get the transformation?</a:t>
            </a:r>
            <a:endParaRPr lang="en-US" dirty="0"/>
          </a:p>
        </p:txBody>
      </p:sp>
      <p:graphicFrame>
        <p:nvGraphicFramePr>
          <p:cNvPr id="6" name="Object 33">
            <a:extLst>
              <a:ext uri="{FF2B5EF4-FFF2-40B4-BE49-F238E27FC236}">
                <a16:creationId xmlns:a16="http://schemas.microsoft.com/office/drawing/2014/main" id="{0C21A5C7-638E-2D48-1562-030B608B6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48619"/>
              </p:ext>
            </p:extLst>
          </p:nvPr>
        </p:nvGraphicFramePr>
        <p:xfrm>
          <a:off x="5414683" y="1662953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228600" progId="Equation.3">
                  <p:embed/>
                </p:oleObj>
              </mc:Choice>
              <mc:Fallback>
                <p:oleObj name="Equation" r:id="rId2" imgW="457200" imgH="228600" progId="Equation.3">
                  <p:embed/>
                  <p:pic>
                    <p:nvPicPr>
                      <p:cNvPr id="6146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683" y="1662953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7">
            <a:extLst>
              <a:ext uri="{FF2B5EF4-FFF2-40B4-BE49-F238E27FC236}">
                <a16:creationId xmlns:a16="http://schemas.microsoft.com/office/drawing/2014/main" id="{EB441547-3076-B2FE-2975-1BB05C4E50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883" y="261862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D72FC01B-157F-7B16-DE57-F0AF9B5A2C92}"/>
              </a:ext>
            </a:extLst>
          </p:cNvPr>
          <p:cNvGrpSpPr>
            <a:grpSpLocks/>
          </p:cNvGrpSpPr>
          <p:nvPr/>
        </p:nvGrpSpPr>
        <p:grpSpPr bwMode="auto">
          <a:xfrm>
            <a:off x="1452283" y="1399428"/>
            <a:ext cx="2241550" cy="2320925"/>
            <a:chOff x="3052" y="698"/>
            <a:chExt cx="1412" cy="1462"/>
          </a:xfrm>
        </p:grpSpPr>
        <p:sp>
          <p:nvSpPr>
            <p:cNvPr id="9" name="AutoShape 19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B39CF49C-9F2B-2E3D-DD86-DB8EDCED7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20">
              <a:extLst>
                <a:ext uri="{FF2B5EF4-FFF2-40B4-BE49-F238E27FC236}">
                  <a16:creationId xmlns:a16="http://schemas.microsoft.com/office/drawing/2014/main" id="{30358949-04A1-644A-1ECD-3A77E3B88E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2E363775-9D2C-4BCF-98F5-923831E23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1FC11A8F-E866-7EC6-8B25-5EFB52D05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AB71420F-118F-8D6C-734B-F30D50F4DA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C553AA51-7BF0-24E4-36F9-C3E90B2E01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AutoShape 2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B1E5796-9AEB-D44D-8DA4-F28828FD4841}"/>
              </a:ext>
            </a:extLst>
          </p:cNvPr>
          <p:cNvSpPr>
            <a:spLocks noChangeArrowheads="1"/>
          </p:cNvSpPr>
          <p:nvPr/>
        </p:nvSpPr>
        <p:spPr bwMode="auto">
          <a:xfrm rot="1247942">
            <a:off x="5186083" y="1662953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27">
            <a:extLst>
              <a:ext uri="{FF2B5EF4-FFF2-40B4-BE49-F238E27FC236}">
                <a16:creationId xmlns:a16="http://schemas.microsoft.com/office/drawing/2014/main" id="{8C56A0CF-887B-56F4-EF3D-5B91ADF35B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621" y="2001091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28">
            <a:extLst>
              <a:ext uri="{FF2B5EF4-FFF2-40B4-BE49-F238E27FC236}">
                <a16:creationId xmlns:a16="http://schemas.microsoft.com/office/drawing/2014/main" id="{A0F5A89E-7B8A-84B4-53BA-216D94DB33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6033" y="3144091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29">
            <a:extLst>
              <a:ext uri="{FF2B5EF4-FFF2-40B4-BE49-F238E27FC236}">
                <a16:creationId xmlns:a16="http://schemas.microsoft.com/office/drawing/2014/main" id="{AAC36AB1-DF5B-01D6-97AC-7A4036220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5033" y="2721816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30">
            <a:extLst>
              <a:ext uri="{FF2B5EF4-FFF2-40B4-BE49-F238E27FC236}">
                <a16:creationId xmlns:a16="http://schemas.microsoft.com/office/drawing/2014/main" id="{333CBE83-9D22-CE6A-E9EC-A4161E454E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0233" y="2307478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31">
            <a:extLst>
              <a:ext uri="{FF2B5EF4-FFF2-40B4-BE49-F238E27FC236}">
                <a16:creationId xmlns:a16="http://schemas.microsoft.com/office/drawing/2014/main" id="{6CB248B9-D214-C270-DF5C-6852CA555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1771" y="2383678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" name="Object 35">
            <a:extLst>
              <a:ext uri="{FF2B5EF4-FFF2-40B4-BE49-F238E27FC236}">
                <a16:creationId xmlns:a16="http://schemas.microsoft.com/office/drawing/2014/main" id="{3FE99DC3-1C55-A527-9142-0EE409A25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653607"/>
              </p:ext>
            </p:extLst>
          </p:nvPr>
        </p:nvGraphicFramePr>
        <p:xfrm>
          <a:off x="1757083" y="1434353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614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083" y="1434353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7">
            <a:extLst>
              <a:ext uri="{FF2B5EF4-FFF2-40B4-BE49-F238E27FC236}">
                <a16:creationId xmlns:a16="http://schemas.microsoft.com/office/drawing/2014/main" id="{59AE009E-6D42-E548-25DD-BBE018C81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43143"/>
              </p:ext>
            </p:extLst>
          </p:nvPr>
        </p:nvGraphicFramePr>
        <p:xfrm>
          <a:off x="339446" y="4406153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01720" imgH="482400" progId="Equation.3">
                  <p:embed/>
                </p:oleObj>
              </mc:Choice>
              <mc:Fallback>
                <p:oleObj name="Equation" r:id="rId6" imgW="1701720" imgH="482400" progId="Equation.3">
                  <p:embed/>
                  <p:pic>
                    <p:nvPicPr>
                      <p:cNvPr id="82435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46" y="4406153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1502218-7D66-E868-4370-4C4630619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0688"/>
              </p:ext>
            </p:extLst>
          </p:nvPr>
        </p:nvGraphicFramePr>
        <p:xfrm>
          <a:off x="5205133" y="3872753"/>
          <a:ext cx="24193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320" imgH="228600" progId="Equation.3">
                  <p:embed/>
                </p:oleObj>
              </mc:Choice>
              <mc:Fallback>
                <p:oleObj name="Equation" r:id="rId8" imgW="787320" imgH="228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5133" y="3872753"/>
                        <a:ext cx="2419350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B5D6F1-D408-D65F-D4BD-41D457981342}"/>
              </a:ext>
            </a:extLst>
          </p:cNvPr>
          <p:cNvSpPr txBox="1"/>
          <p:nvPr/>
        </p:nvSpPr>
        <p:spPr>
          <a:xfrm>
            <a:off x="4485652" y="4630288"/>
            <a:ext cx="407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Want to find </a:t>
            </a:r>
            <a:r>
              <a:rPr lang="en-US" dirty="0">
                <a:latin typeface="+mn-lt"/>
              </a:rPr>
              <a:t>M</a:t>
            </a:r>
            <a:r>
              <a:rPr lang="en-US" b="0" dirty="0">
                <a:latin typeface="+mn-lt"/>
              </a:rPr>
              <a:t>, </a:t>
            </a:r>
            <a:r>
              <a:rPr lang="en-US" dirty="0">
                <a:latin typeface="+mn-lt"/>
              </a:rPr>
              <a:t>t</a:t>
            </a:r>
            <a:r>
              <a:rPr lang="en-US" b="0" dirty="0">
                <a:latin typeface="+mn-lt"/>
              </a:rPr>
              <a:t> to minimize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1D666528-3AAA-9325-067D-D6E3BECC1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19347"/>
              </p:ext>
            </p:extLst>
          </p:nvPr>
        </p:nvGraphicFramePr>
        <p:xfrm>
          <a:off x="4646333" y="5015753"/>
          <a:ext cx="3511550" cy="128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431640" progId="Equation.3">
                  <p:embed/>
                </p:oleObj>
              </mc:Choice>
              <mc:Fallback>
                <p:oleObj name="Equation" r:id="rId10" imgW="118080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46333" y="5015753"/>
                        <a:ext cx="3511550" cy="1284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29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7642-330A-D953-9B88-338BA795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objects (in detail)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90C38-CBC8-A60D-9491-CB17C757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6AE95D-9F53-230E-A8A9-D5F975F1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86800" cy="6096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Match interest points from input image to database image</a:t>
            </a:r>
            <a:endParaRPr lang="en-US" sz="1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Get location/scale/orientation using Hough voting</a:t>
            </a:r>
          </a:p>
          <a:p>
            <a:pPr marL="914400" lvl="1" indent="-514350">
              <a:defRPr/>
            </a:pPr>
            <a:r>
              <a:rPr lang="en-US" sz="2400" dirty="0"/>
              <a:t>In training, each point has known position/scale/orientation </a:t>
            </a:r>
            <a:r>
              <a:rPr lang="en-US" sz="2400" dirty="0" err="1"/>
              <a:t>wrt</a:t>
            </a:r>
            <a:r>
              <a:rPr lang="en-US" sz="2400" dirty="0"/>
              <a:t> whole object</a:t>
            </a:r>
          </a:p>
          <a:p>
            <a:pPr marL="914400" lvl="1" indent="-514350">
              <a:defRPr/>
            </a:pPr>
            <a:r>
              <a:rPr lang="en-US" sz="2400" dirty="0"/>
              <a:t>Matched points vote for the position, scale, and orientation of the entire object</a:t>
            </a:r>
          </a:p>
          <a:p>
            <a:pPr marL="914400" lvl="1" indent="-514350">
              <a:defRPr/>
            </a:pPr>
            <a:r>
              <a:rPr lang="en-US" sz="2400" dirty="0"/>
              <a:t>Bins for x, y, scale, orientation</a:t>
            </a:r>
          </a:p>
          <a:p>
            <a:pPr marL="1314450" lvl="2" indent="-514350">
              <a:defRPr/>
            </a:pPr>
            <a:r>
              <a:rPr lang="en-US" sz="1800" dirty="0"/>
              <a:t>Wide bins (0.25 object length in position, 2x scale, 30 degrees orientation)</a:t>
            </a:r>
          </a:p>
          <a:p>
            <a:pPr marL="1314450" lvl="2" indent="-514350">
              <a:defRPr/>
            </a:pPr>
            <a:r>
              <a:rPr lang="en-US" sz="1800" dirty="0"/>
              <a:t>Vote for two closest bin centers in each direction (16 votes total)</a:t>
            </a: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Geometric verification</a:t>
            </a:r>
          </a:p>
          <a:p>
            <a:pPr marL="914400" lvl="1" indent="-514350">
              <a:defRPr/>
            </a:pPr>
            <a:r>
              <a:rPr lang="en-US" sz="2400" dirty="0"/>
              <a:t>For each bin with at least 3 </a:t>
            </a:r>
            <a:r>
              <a:rPr lang="en-US" sz="2400" dirty="0" err="1"/>
              <a:t>keypoints</a:t>
            </a:r>
            <a:endParaRPr lang="en-US" sz="2400" dirty="0"/>
          </a:p>
          <a:p>
            <a:pPr marL="914400" lvl="1" indent="-514350">
              <a:defRPr/>
            </a:pPr>
            <a:r>
              <a:rPr lang="en-US" sz="2400" dirty="0"/>
              <a:t>Iterate between least squares fit and checking for inliers and outliers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Report object if &gt; T inliers (T is typically 3, can be computed to match some probabilistic threshold)</a:t>
            </a:r>
          </a:p>
        </p:txBody>
      </p:sp>
    </p:spTree>
    <p:extLst>
      <p:ext uri="{BB962C8B-B14F-4D97-AF65-F5344CB8AC3E}">
        <p14:creationId xmlns:p14="http://schemas.microsoft.com/office/powerpoint/2010/main" val="103965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7B69-5506-DA64-1453-6E8046B1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Recognized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8A48E-3FAE-C72B-3197-268AE2A7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9DA7F78-EF42-3987-60F1-354ED92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048000"/>
            <a:ext cx="4495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47198-9DA7-08F0-A8BB-0B2EA466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9513" r="67516" b="35533"/>
          <a:stretch>
            <a:fillRect/>
          </a:stretch>
        </p:blipFill>
        <p:spPr bwMode="auto">
          <a:xfrm>
            <a:off x="2582863" y="1439863"/>
            <a:ext cx="1497013" cy="8763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3A2CFD-5CC9-D245-09D5-176641F7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119" r="67516" b="61528"/>
          <a:stretch>
            <a:fillRect/>
          </a:stretch>
        </p:blipFill>
        <p:spPr bwMode="auto">
          <a:xfrm>
            <a:off x="4800600" y="1219200"/>
            <a:ext cx="1497013" cy="124142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556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653F-A30D-81E6-4566-32A9A78D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2C24B-8323-BCDD-B1D3-D222A7C2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6E7D96-5790-6C27-9D9D-88987808B7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012" y="845687"/>
            <a:ext cx="4144682" cy="5532437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Training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Given images of different viewpoints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Cluster similar viewpoints using feature matches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Link features in adjacent views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1000" dirty="0"/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Recognition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Feature matches may be</a:t>
            </a:r>
            <a:br>
              <a:rPr lang="en-US" dirty="0"/>
            </a:br>
            <a:r>
              <a:rPr lang="en-US" dirty="0"/>
              <a:t>spread over several </a:t>
            </a:r>
            <a:br>
              <a:rPr lang="en-US" dirty="0"/>
            </a:br>
            <a:r>
              <a:rPr lang="en-US" dirty="0"/>
              <a:t>training viewpoints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>
                <a:sym typeface="Symbol" pitchFamily="18" charset="2"/>
              </a:rPr>
              <a:t> Use the known links to “transfer votes” to other viewpoints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E0BFA-419C-9B0A-A39E-F884D610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4375" y="680588"/>
            <a:ext cx="4608512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C7DB86A5-917E-9BEE-9CF9-C2F46676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450" y="6073325"/>
            <a:ext cx="2103437" cy="3095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sz="1400"/>
              <a:t>Slide credit: David Lowe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292CAB78-D222-4199-5B49-AB008C549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737" y="5636763"/>
            <a:ext cx="1014413" cy="3413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sz="1600"/>
              <a:t>[Lowe01]</a:t>
            </a:r>
          </a:p>
        </p:txBody>
      </p:sp>
    </p:spTree>
    <p:extLst>
      <p:ext uri="{BB962C8B-B14F-4D97-AF65-F5344CB8AC3E}">
        <p14:creationId xmlns:p14="http://schemas.microsoft.com/office/powerpoint/2010/main" val="167430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4958-7EEE-84F3-4881-B2F5E6B4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Line 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9D794-6AC2-3315-DB84-3EF95D23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690217-2108-6D0D-D685-B6982A8B9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1506"/>
            <a:ext cx="7886700" cy="5035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[m, b]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lsqfit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y = mx + b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find line that best predicts y given x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minimize </a:t>
            </a:r>
            <a:r>
              <a:rPr lang="en-US" sz="24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sum_i</a:t>
            </a: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(m*</a:t>
            </a:r>
            <a:r>
              <a:rPr lang="en-US" sz="24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b - </a:t>
            </a:r>
            <a:r>
              <a:rPr lang="en-US" sz="24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y_i</a:t>
            </a:r>
            <a:r>
              <a:rPr lang="en-US" sz="2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).^2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 = [x(:) ones(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(x), 1)];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y(:);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 = A\b;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 = p(1);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= p(2);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2E7E2-6521-C21B-3C65-7A882726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87" y="4237317"/>
            <a:ext cx="5207936" cy="189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7FEBA-3D1C-E619-9341-F7028CB30A9F}"/>
              </a:ext>
            </a:extLst>
          </p:cNvPr>
          <p:cNvSpPr/>
          <p:nvPr/>
        </p:nvSpPr>
        <p:spPr>
          <a:xfrm>
            <a:off x="4132145" y="5971979"/>
            <a:ext cx="439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61F52-13C0-65C0-28CB-BC5651E78199}"/>
              </a:ext>
            </a:extLst>
          </p:cNvPr>
          <p:cNvSpPr/>
          <p:nvPr/>
        </p:nvSpPr>
        <p:spPr>
          <a:xfrm>
            <a:off x="5977234" y="5981557"/>
            <a:ext cx="439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3F11-7695-5F3A-468D-686AE55F9F01}"/>
              </a:ext>
            </a:extLst>
          </p:cNvPr>
          <p:cNvSpPr/>
          <p:nvPr/>
        </p:nvSpPr>
        <p:spPr>
          <a:xfrm>
            <a:off x="5054689" y="5971981"/>
            <a:ext cx="439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11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BF60-198E-9256-736A-45AA01B48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4ED6-45A1-C608-354D-C6E422FC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A6D45E-ED81-CFC6-22D5-E98D1EF7DE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27897" y="1715638"/>
            <a:ext cx="78867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Sony </a:t>
            </a:r>
            <a:r>
              <a:rPr lang="en-US" dirty="0" err="1"/>
              <a:t>Aibo</a:t>
            </a:r>
            <a:br>
              <a:rPr lang="en-US" dirty="0"/>
            </a:br>
            <a:r>
              <a:rPr lang="en-US" dirty="0"/>
              <a:t>(Evolution Robotics)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SIFT 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Recognize </a:t>
            </a:r>
            <a:br>
              <a:rPr lang="en-US" dirty="0"/>
            </a:br>
            <a:r>
              <a:rPr lang="en-US" dirty="0"/>
              <a:t>docking station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Communicate </a:t>
            </a:r>
            <a:br>
              <a:rPr lang="en-US" dirty="0"/>
            </a:br>
            <a:r>
              <a:rPr lang="en-US" dirty="0"/>
              <a:t>with visual cards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Other uses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Place recognition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Loop closure in SLAM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AEBBE-97E6-8A44-38A9-173DAF93142E}"/>
              </a:ext>
            </a:extLst>
          </p:cNvPr>
          <p:cNvSpPr txBox="1">
            <a:spLocks/>
          </p:cNvSpPr>
          <p:nvPr/>
        </p:nvSpPr>
        <p:spPr>
          <a:xfrm>
            <a:off x="3728197" y="6246364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0C842712-48D5-1065-0510-33E75A85D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907137"/>
              </p:ext>
            </p:extLst>
          </p:nvPr>
        </p:nvGraphicFramePr>
        <p:xfrm>
          <a:off x="4980735" y="804413"/>
          <a:ext cx="48625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715533" imgH="4990476" progId="PBrush">
                  <p:embed/>
                </p:oleObj>
              </mc:Choice>
              <mc:Fallback>
                <p:oleObj name="Bitmap Image" r:id="rId2" imgW="4715533" imgH="4990476" progId="PBrush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735" y="804413"/>
                        <a:ext cx="4862512" cy="5148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>
            <a:extLst>
              <a:ext uri="{FF2B5EF4-FFF2-40B4-BE49-F238E27FC236}">
                <a16:creationId xmlns:a16="http://schemas.microsoft.com/office/drawing/2014/main" id="{BF183BEA-BBC1-5C31-CDD6-3C80055D1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885" y="6443213"/>
            <a:ext cx="2119312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sz="1400">
                <a:solidFill>
                  <a:schemeClr val="bg1"/>
                </a:solidFill>
              </a:rPr>
              <a:t>Slide credit: David Lowe</a:t>
            </a:r>
          </a:p>
        </p:txBody>
      </p:sp>
    </p:spTree>
    <p:extLst>
      <p:ext uri="{BB962C8B-B14F-4D97-AF65-F5344CB8AC3E}">
        <p14:creationId xmlns:p14="http://schemas.microsoft.com/office/powerpoint/2010/main" val="41924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1E9C-EC54-93EE-5925-C9059132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7D615-21A3-FC7D-3E8D-04A9C0DE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AABB30-C2C2-1740-24D3-CC41445B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0506" b="49924"/>
          <a:stretch>
            <a:fillRect/>
          </a:stretch>
        </p:blipFill>
        <p:spPr bwMode="auto">
          <a:xfrm>
            <a:off x="4011240" y="829813"/>
            <a:ext cx="504031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6FAEE6B-3A1E-A46E-D938-2A7328D2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7752" y="3514275"/>
            <a:ext cx="4956175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C804FDC9-9E5B-60CE-A6A1-C34383704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015" y="6438450"/>
            <a:ext cx="2103437" cy="3095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sz="1400"/>
              <a:t>Slide credit: David Lowe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9E39E82-77F0-7C46-FE1F-192BE861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353" t="5504" r="85153" b="79407"/>
          <a:stretch>
            <a:fillRect/>
          </a:stretch>
        </p:blipFill>
        <p:spPr bwMode="auto">
          <a:xfrm>
            <a:off x="2946027" y="1421950"/>
            <a:ext cx="1016000" cy="1016000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B935074D-1539-0D38-5C97-336F98AA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66374" t="2353" r="20593" b="83450"/>
          <a:stretch>
            <a:fillRect/>
          </a:stretch>
        </p:blipFill>
        <p:spPr bwMode="auto">
          <a:xfrm>
            <a:off x="1917327" y="1196525"/>
            <a:ext cx="877888" cy="115411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54267D7D-A0E1-D919-18E6-676C0C6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09" t="2353" r="33656" b="78918"/>
          <a:stretch>
            <a:fillRect/>
          </a:stretch>
        </p:blipFill>
        <p:spPr bwMode="auto">
          <a:xfrm>
            <a:off x="1187077" y="1140963"/>
            <a:ext cx="460375" cy="1524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9C51CE1-F442-3C63-E962-275C7CB9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353" t="40521" r="78894" b="50558"/>
          <a:stretch>
            <a:fillRect/>
          </a:stretch>
        </p:blipFill>
        <p:spPr bwMode="auto">
          <a:xfrm>
            <a:off x="1734765" y="2531613"/>
            <a:ext cx="1525587" cy="60007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2" name="Text Box 13">
            <a:extLst>
              <a:ext uri="{FF2B5EF4-FFF2-40B4-BE49-F238E27FC236}">
                <a16:creationId xmlns:a16="http://schemas.microsoft.com/office/drawing/2014/main" id="{375E1618-F238-9FA1-34EA-283E32FA9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190" y="3123750"/>
            <a:ext cx="979487" cy="3413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en-US" sz="1600" b="1"/>
              <a:t>Training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8C21D8D-13C0-1DB6-74BD-F3354CDD9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477" y="6146350"/>
            <a:ext cx="1014413" cy="3413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pPr eaLnBrk="0" hangingPunct="0"/>
            <a:r>
              <a:rPr lang="en-US" sz="1600"/>
              <a:t>[Lowe04]</a:t>
            </a:r>
          </a:p>
        </p:txBody>
      </p:sp>
    </p:spTree>
    <p:extLst>
      <p:ext uri="{BB962C8B-B14F-4D97-AF65-F5344CB8AC3E}">
        <p14:creationId xmlns:p14="http://schemas.microsoft.com/office/powerpoint/2010/main" val="3717010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4524-EAC2-F38A-F490-86E205AA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8906-93CE-2C79-4BB2-40806F92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65E23A-1A91-A602-6A97-4FB0C0BE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999125"/>
            <a:ext cx="7886700" cy="4702726"/>
          </a:xfrm>
        </p:spPr>
        <p:txBody>
          <a:bodyPr>
            <a:normAutofit/>
          </a:bodyPr>
          <a:lstStyle/>
          <a:p>
            <a:r>
              <a:rPr lang="en-US" sz="2800" dirty="0"/>
              <a:t>Goal: identify what type of object is in the image</a:t>
            </a:r>
          </a:p>
          <a:p>
            <a:r>
              <a:rPr lang="en-US" sz="2800" dirty="0"/>
              <a:t>Approach: align to known objects and choose category with best match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7545F-634C-8FCF-152B-8C76DA56F84B}"/>
              </a:ext>
            </a:extLst>
          </p:cNvPr>
          <p:cNvSpPr txBox="1"/>
          <p:nvPr/>
        </p:nvSpPr>
        <p:spPr>
          <a:xfrm>
            <a:off x="762001" y="573655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“Shape matching and object recognition using low distortion correspondence”, Berg et al., CVPR 2005: </a:t>
            </a:r>
            <a:r>
              <a:rPr lang="en-US" dirty="0">
                <a:hlinkClick r:id="rId2"/>
              </a:rPr>
              <a:t>http://www.cnbc.cmu.edu/cns/papers/berg-cvpr05.pdf</a:t>
            </a:r>
            <a:endParaRPr lang="en-US" dirty="0"/>
          </a:p>
        </p:txBody>
      </p:sp>
      <p:pic>
        <p:nvPicPr>
          <p:cNvPr id="7" name="Picture 2" descr="Airplane">
            <a:extLst>
              <a:ext uri="{FF2B5EF4-FFF2-40B4-BE49-F238E27FC236}">
                <a16:creationId xmlns:a16="http://schemas.microsoft.com/office/drawing/2014/main" id="{19C1CFBE-99AE-29C5-A561-5616F4983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32" y="3479886"/>
            <a:ext cx="2343161" cy="92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lefant">
            <a:extLst>
              <a:ext uri="{FF2B5EF4-FFF2-40B4-BE49-F238E27FC236}">
                <a16:creationId xmlns:a16="http://schemas.microsoft.com/office/drawing/2014/main" id="{C6E0C6C6-D86A-9206-33F8-1EB4BE13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39488"/>
            <a:ext cx="1698489" cy="12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A1B8394-A2FC-2775-29DC-8B8AE26A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55" y="4519193"/>
            <a:ext cx="2017993" cy="118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48BA1E5-3166-62E5-DF68-276EE96B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83172"/>
            <a:ext cx="2646086" cy="163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eft-Right Arrow 4">
            <a:extLst>
              <a:ext uri="{FF2B5EF4-FFF2-40B4-BE49-F238E27FC236}">
                <a16:creationId xmlns:a16="http://schemas.microsoft.com/office/drawing/2014/main" id="{9F1C3D94-3007-9327-8635-E0DD77FAC619}"/>
              </a:ext>
            </a:extLst>
          </p:cNvPr>
          <p:cNvSpPr/>
          <p:nvPr/>
        </p:nvSpPr>
        <p:spPr>
          <a:xfrm>
            <a:off x="4495800" y="3479886"/>
            <a:ext cx="1219200" cy="4609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21C07-89E9-3382-CA6D-5ADBB9DE465C}"/>
              </a:ext>
            </a:extLst>
          </p:cNvPr>
          <p:cNvSpPr txBox="1"/>
          <p:nvPr/>
        </p:nvSpPr>
        <p:spPr>
          <a:xfrm>
            <a:off x="4964349" y="2582596"/>
            <a:ext cx="30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4743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DFBE-94CA-2771-8DCD-6EB704FD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8225-E4A0-919D-DEF9-BC2BCC9B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CC4FBC-B358-4E0C-1CD2-DF2582A1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76" y="990600"/>
            <a:ext cx="58674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Input: query </a:t>
            </a:r>
            <a:r>
              <a:rPr lang="en-US" i="1" dirty="0"/>
              <a:t>q</a:t>
            </a:r>
            <a:r>
              <a:rPr lang="en-US" dirty="0"/>
              <a:t> and exemplar </a:t>
            </a:r>
            <a:r>
              <a:rPr lang="en-US" i="1" dirty="0"/>
              <a:t>e</a:t>
            </a:r>
          </a:p>
          <a:p>
            <a:r>
              <a:rPr lang="en-US" dirty="0"/>
              <a:t>For each: sample edge points and create “geometric blur” descriptor</a:t>
            </a:r>
          </a:p>
          <a:p>
            <a:r>
              <a:rPr lang="en-US" dirty="0"/>
              <a:t>Compute match cost </a:t>
            </a:r>
            <a:r>
              <a:rPr lang="en-US" b="1" dirty="0"/>
              <a:t>c</a:t>
            </a:r>
            <a:r>
              <a:rPr lang="en-US" dirty="0"/>
              <a:t> to match points in </a:t>
            </a:r>
            <a:r>
              <a:rPr lang="en-US" i="1" dirty="0"/>
              <a:t>q</a:t>
            </a:r>
            <a:r>
              <a:rPr lang="en-US" dirty="0"/>
              <a:t> to each point in </a:t>
            </a:r>
            <a:r>
              <a:rPr lang="en-US" i="1" dirty="0"/>
              <a:t>e</a:t>
            </a:r>
          </a:p>
          <a:p>
            <a:r>
              <a:rPr lang="en-US" dirty="0"/>
              <a:t>Compute deformation cost </a:t>
            </a:r>
            <a:r>
              <a:rPr lang="en-US" b="1" dirty="0"/>
              <a:t>H </a:t>
            </a:r>
            <a:r>
              <a:rPr lang="en-US" dirty="0"/>
              <a:t>that penalizes change in orientation and scale for pairs of matched points</a:t>
            </a:r>
          </a:p>
          <a:p>
            <a:r>
              <a:rPr lang="en-US" dirty="0"/>
              <a:t>Solve a binary quadratic program to get correspondence that minimizes </a:t>
            </a:r>
            <a:r>
              <a:rPr lang="en-US" b="1" dirty="0"/>
              <a:t>c</a:t>
            </a:r>
            <a:r>
              <a:rPr lang="en-US" dirty="0"/>
              <a:t> and </a:t>
            </a:r>
            <a:r>
              <a:rPr lang="en-US" b="1" dirty="0"/>
              <a:t>H</a:t>
            </a:r>
            <a:r>
              <a:rPr lang="en-US" dirty="0"/>
              <a:t>, using thin-plate spline deformation</a:t>
            </a:r>
            <a:endParaRPr lang="en-US" b="1" dirty="0"/>
          </a:p>
          <a:p>
            <a:r>
              <a:rPr lang="en-US" dirty="0"/>
              <a:t>Record total cost for </a:t>
            </a:r>
            <a:r>
              <a:rPr lang="en-US" i="1" dirty="0"/>
              <a:t>e</a:t>
            </a:r>
            <a:r>
              <a:rPr lang="en-US" dirty="0"/>
              <a:t>, repeat for all exemplars, choose exemplar with minimum cost</a:t>
            </a:r>
            <a:endParaRPr lang="en-US" i="1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A07A936-3813-74F2-F283-2E6E2825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56" y="1905000"/>
            <a:ext cx="29718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494EA-B20A-78A8-0701-E202FD6EDE08}"/>
              </a:ext>
            </a:extLst>
          </p:cNvPr>
          <p:cNvSpPr txBox="1"/>
          <p:nvPr/>
        </p:nvSpPr>
        <p:spPr>
          <a:xfrm>
            <a:off x="6281336" y="2076450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Input, Edge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ADF89-C62C-6878-F4B3-325B88E257B7}"/>
              </a:ext>
            </a:extLst>
          </p:cNvPr>
          <p:cNvSpPr txBox="1"/>
          <p:nvPr/>
        </p:nvSpPr>
        <p:spPr>
          <a:xfrm>
            <a:off x="6537538" y="3196709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Geometric Blur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F1FD088-77E7-7ED2-EE8D-96FF6B23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83" y="3657600"/>
            <a:ext cx="214734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6C27B5-4A17-BCB8-AFBF-CEB0F57E7028}"/>
              </a:ext>
            </a:extLst>
          </p:cNvPr>
          <p:cNvSpPr txBox="1"/>
          <p:nvPr/>
        </p:nvSpPr>
        <p:spPr>
          <a:xfrm>
            <a:off x="6714432" y="4930259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 Points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ABD3D40-D3F1-2D62-3E4B-426043C2A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03" y="5450634"/>
            <a:ext cx="3170646" cy="99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ACFCF-134E-E43B-8ECF-FFE1B2E9FC1E}"/>
              </a:ext>
            </a:extLst>
          </p:cNvPr>
          <p:cNvSpPr txBox="1"/>
          <p:nvPr/>
        </p:nvSpPr>
        <p:spPr>
          <a:xfrm>
            <a:off x="6714432" y="6326740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Correspondences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907B18D-787E-2174-F687-A8F72EF3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24" y="750987"/>
            <a:ext cx="33909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882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9D6D-BD85-92F6-B05A-D51D7249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D9803-2A08-1D0B-8C25-C76761B7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A54943-8C34-7C99-C2B1-51D2DBE20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06" y="1096513"/>
            <a:ext cx="632668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9467F4D-C995-BAB5-582C-91B533F5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87" y="3839713"/>
            <a:ext cx="45053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85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256E-5ABA-3EAD-A182-E636F1BA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F9783-9A83-9704-F435-93346462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850F5B-7D41-50E3-2AA9-05585B0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83" y="832644"/>
            <a:ext cx="64008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ED37128-F32A-003B-6047-F0FE5CE5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64" y="3194844"/>
            <a:ext cx="63722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83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3800-CC1B-B2F6-183D-D2006315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 worth being aware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1AE5F-9DA0-8104-E6AD-69676936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C657EA-5546-CE8D-3CE2-D4BCCDD58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85" y="1000872"/>
            <a:ext cx="78867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Thin-plate splines</a:t>
            </a:r>
            <a:r>
              <a:rPr lang="en-US" dirty="0"/>
              <a:t>: combines global affine warp with smooth local deformation</a:t>
            </a:r>
          </a:p>
          <a:p>
            <a:endParaRPr lang="en-US" dirty="0"/>
          </a:p>
          <a:p>
            <a:r>
              <a:rPr lang="en-US" dirty="0"/>
              <a:t>Robust non-rigid point matching: </a:t>
            </a:r>
            <a:r>
              <a:rPr lang="en-US" dirty="0">
                <a:hlinkClick r:id="rId3"/>
              </a:rPr>
              <a:t>A new point matching algorithm for non-rigid registration</a:t>
            </a:r>
            <a:r>
              <a:rPr lang="en-US" dirty="0"/>
              <a:t>, CVIU 2003 </a:t>
            </a:r>
            <a:r>
              <a:rPr lang="en-US" sz="2800" dirty="0"/>
              <a:t>(includes code, demo, paper)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33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6DD4-A854-FD74-3166-5A0C35EA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2BDC3-C457-968E-739C-6CB653F0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915AF8-8411-7A96-B663-4785926A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5257800" cy="563880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Alignment</a:t>
            </a:r>
          </a:p>
          <a:p>
            <a:pPr lvl="1">
              <a:defRPr/>
            </a:pPr>
            <a:r>
              <a:rPr lang="en-US" dirty="0"/>
              <a:t>Hough transform</a:t>
            </a:r>
          </a:p>
          <a:p>
            <a:pPr lvl="1">
              <a:defRPr/>
            </a:pPr>
            <a:r>
              <a:rPr lang="en-US" dirty="0"/>
              <a:t>RANSAC</a:t>
            </a:r>
          </a:p>
          <a:p>
            <a:pPr lvl="1">
              <a:defRPr/>
            </a:pPr>
            <a:r>
              <a:rPr lang="en-US" dirty="0"/>
              <a:t>ICP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Object instance recognition</a:t>
            </a:r>
          </a:p>
          <a:p>
            <a:pPr lvl="1">
              <a:defRPr/>
            </a:pPr>
            <a:r>
              <a:rPr lang="en-US" dirty="0"/>
              <a:t>Find </a:t>
            </a:r>
            <a:r>
              <a:rPr lang="en-US" dirty="0" err="1"/>
              <a:t>keypoints</a:t>
            </a:r>
            <a:r>
              <a:rPr lang="en-US" dirty="0"/>
              <a:t>, compute descriptors</a:t>
            </a:r>
          </a:p>
          <a:p>
            <a:pPr lvl="1">
              <a:defRPr/>
            </a:pPr>
            <a:r>
              <a:rPr lang="en-US" dirty="0"/>
              <a:t>Match descriptors</a:t>
            </a:r>
          </a:p>
          <a:p>
            <a:pPr lvl="1">
              <a:defRPr/>
            </a:pPr>
            <a:r>
              <a:rPr lang="en-US" dirty="0"/>
              <a:t>Vote for / fit affine parameters</a:t>
            </a:r>
          </a:p>
          <a:p>
            <a:pPr lvl="1">
              <a:defRPr/>
            </a:pPr>
            <a:r>
              <a:rPr lang="en-US" dirty="0"/>
              <a:t>Return object if # inliers &gt; T</a:t>
            </a:r>
          </a:p>
          <a:p>
            <a:pPr lvl="1">
              <a:defRPr/>
            </a:pPr>
            <a:endParaRPr lang="en-US" dirty="0"/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34BB5A2-2AD9-302C-8446-42355B7D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4200" y="4038600"/>
            <a:ext cx="34798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D3107D-016D-8BD2-352D-81610E30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267200" cy="180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980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9C5D-A2DA-3419-2B63-DAA07A3F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DB83F-1D8F-DF99-9A1C-C1A90B7D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103B7A-6EB7-3EAD-C993-3A5AA3C7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6" y="914400"/>
            <a:ext cx="7236012" cy="57284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Interest points</a:t>
            </a:r>
          </a:p>
          <a:p>
            <a:pPr lvl="1"/>
            <a:r>
              <a:rPr lang="en-US" dirty="0"/>
              <a:t>Find </a:t>
            </a:r>
            <a:r>
              <a:rPr lang="en-US" i="1" dirty="0"/>
              <a:t>distinct </a:t>
            </a:r>
            <a:r>
              <a:rPr lang="en-US" dirty="0"/>
              <a:t>and </a:t>
            </a:r>
            <a:r>
              <a:rPr lang="en-US" i="1" dirty="0"/>
              <a:t>repeatable</a:t>
            </a:r>
            <a:r>
              <a:rPr lang="en-US" dirty="0"/>
              <a:t> points in images</a:t>
            </a:r>
          </a:p>
          <a:p>
            <a:pPr lvl="1"/>
            <a:r>
              <a:rPr lang="en-US" dirty="0"/>
              <a:t>Harris-&gt; corners, </a:t>
            </a:r>
            <a:r>
              <a:rPr lang="en-US" dirty="0" err="1"/>
              <a:t>DoG</a:t>
            </a:r>
            <a:r>
              <a:rPr lang="en-US" dirty="0"/>
              <a:t> -&gt; blobs</a:t>
            </a:r>
          </a:p>
          <a:p>
            <a:pPr lvl="1"/>
            <a:r>
              <a:rPr lang="en-US" dirty="0"/>
              <a:t>SIFT -&gt; feature descriptor</a:t>
            </a:r>
          </a:p>
          <a:p>
            <a:r>
              <a:rPr lang="en-US" b="1" dirty="0"/>
              <a:t>Feature tracking and optical flow</a:t>
            </a:r>
          </a:p>
          <a:p>
            <a:pPr lvl="1"/>
            <a:r>
              <a:rPr lang="en-US" dirty="0"/>
              <a:t>Find motion of a </a:t>
            </a:r>
            <a:r>
              <a:rPr lang="en-US" dirty="0" err="1"/>
              <a:t>keypoint</a:t>
            </a:r>
            <a:r>
              <a:rPr lang="en-US" dirty="0"/>
              <a:t>/pixel over time</a:t>
            </a:r>
          </a:p>
          <a:p>
            <a:pPr lvl="1"/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brightness consistency, small motion, spatial coherence</a:t>
            </a:r>
          </a:p>
          <a:p>
            <a:pPr lvl="1"/>
            <a:r>
              <a:rPr lang="en-US" dirty="0"/>
              <a:t>Handle large motion: </a:t>
            </a:r>
          </a:p>
          <a:p>
            <a:pPr lvl="2"/>
            <a:r>
              <a:rPr lang="en-US" dirty="0"/>
              <a:t>iterative update + pyramid search</a:t>
            </a:r>
          </a:p>
          <a:p>
            <a:r>
              <a:rPr lang="en-US" b="1" dirty="0"/>
              <a:t>Fitting and alignment </a:t>
            </a:r>
          </a:p>
          <a:p>
            <a:pPr lvl="1"/>
            <a:r>
              <a:rPr lang="en-US" dirty="0"/>
              <a:t>find the transformation parameters that </a:t>
            </a:r>
            <a:br>
              <a:rPr lang="en-US" dirty="0"/>
            </a:br>
            <a:r>
              <a:rPr lang="en-US" dirty="0"/>
              <a:t>best align matched points</a:t>
            </a:r>
          </a:p>
          <a:p>
            <a:r>
              <a:rPr lang="en-US" b="1" dirty="0"/>
              <a:t>Object instance recognition </a:t>
            </a:r>
          </a:p>
          <a:p>
            <a:pPr lvl="1"/>
            <a:r>
              <a:rPr lang="en-US" dirty="0" err="1"/>
              <a:t>Keypoint</a:t>
            </a:r>
            <a:r>
              <a:rPr lang="en-US" dirty="0"/>
              <a:t>-based object instance recognition and search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C16AA9B-7151-83F1-5F8B-ACAF177A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29" y="2309439"/>
            <a:ext cx="2223247" cy="9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26DD7-DCB0-7D53-D78B-4BC8AF20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98" y="5455582"/>
            <a:ext cx="1024660" cy="1058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474EF6-11F2-A2C7-B42C-387499A4433B}"/>
              </a:ext>
            </a:extLst>
          </p:cNvPr>
          <p:cNvGrpSpPr/>
          <p:nvPr/>
        </p:nvGrpSpPr>
        <p:grpSpPr>
          <a:xfrm>
            <a:off x="7203842" y="3347319"/>
            <a:ext cx="2177020" cy="1015504"/>
            <a:chOff x="863221" y="1806008"/>
            <a:chExt cx="7426144" cy="34640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4E562-C681-4F7E-3D6D-AC3D9F0B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875" y="1806008"/>
              <a:ext cx="3701490" cy="34640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895F30-1C0B-58B8-F34A-72318BF59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221" y="1806008"/>
              <a:ext cx="3662928" cy="3464036"/>
            </a:xfrm>
            <a:prstGeom prst="rect">
              <a:avLst/>
            </a:prstGeom>
          </p:spPr>
        </p:pic>
      </p:grpSp>
      <p:pic>
        <p:nvPicPr>
          <p:cNvPr id="11" name="Picture 2" descr="https://filebox.ece.vt.edu/~jbhuang/teaching/ece5554-4554/fa16/images/fitting.jpg">
            <a:extLst>
              <a:ext uri="{FF2B5EF4-FFF2-40B4-BE49-F238E27FC236}">
                <a16:creationId xmlns:a16="http://schemas.microsoft.com/office/drawing/2014/main" id="{64862BB6-76EC-3753-3FB8-B2DEFD11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17" y="4430291"/>
            <a:ext cx="957823" cy="95782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29B96F33-C18C-EE9C-AFED-5AEA81A39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29134"/>
              </p:ext>
            </p:extLst>
          </p:nvPr>
        </p:nvGraphicFramePr>
        <p:xfrm>
          <a:off x="7194433" y="499033"/>
          <a:ext cx="2195838" cy="1755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8761905" imgH="7009524" progId="Photoshop.Image.10">
                  <p:embed/>
                </p:oleObj>
              </mc:Choice>
              <mc:Fallback>
                <p:oleObj name="Image" r:id="rId7" imgW="8761905" imgH="7009524" progId="Photoshop.Image.10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433" y="499033"/>
                        <a:ext cx="2195838" cy="1755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D3B-BBC2-79CD-864E-F53B5CD7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DA0A-B650-93FD-5B8D-9B5CFAC3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5AF8B703-44B2-FEAA-A14E-9BC7225C8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8394" y="3218329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31EA678E-AC02-A30D-65CB-B185DFD760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55994" y="2837329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446CDACD-B7D3-D75A-CBFB-BE56AA3CF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994" y="50471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3BB2928-B8F3-7620-8AA6-1225BDC13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794" y="5123329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68410E0-123E-E7C9-8D48-D9BF126C2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569" y="2989729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39635FE-A5D4-6F2F-1167-6265519751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2419" y="2837329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7AC6F4D5-8301-A186-84F3-C73E32016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419" y="5047129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0E515DE0-2EFC-C185-F020-2AD022D78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369" y="4056529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41CA2CE-326B-03A3-5071-9D44CD1F3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969" y="3523129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BFF1F5C4-D470-4A73-5242-DF33A01B9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544" y="3827929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342B1E6F-C8BB-07A6-292F-E2F8EA66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69" y="841842"/>
            <a:ext cx="71278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P.V.C. Hough, </a:t>
            </a:r>
            <a:r>
              <a:rPr lang="en-US" sz="1400" i="1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Machine Analysis of Bubble Chamber Pictures,</a:t>
            </a:r>
            <a:r>
              <a:rPr lang="en-US" sz="1400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Proc. Int. Conf. High Energy Accelerators and Instrumentation, 1959 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DA4DAE26-44D9-2C3B-A729-5F1C5C895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694" y="5390029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Futura Bk BT" pitchFamily="34" charset="0"/>
              </a:rPr>
              <a:t>Hough space</a:t>
            </a:r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C082957D-9119-830F-B171-60C24FA912F9}"/>
              </a:ext>
            </a:extLst>
          </p:cNvPr>
          <p:cNvSpPr>
            <a:spLocks/>
          </p:cNvSpPr>
          <p:nvPr/>
        </p:nvSpPr>
        <p:spPr bwMode="auto">
          <a:xfrm>
            <a:off x="5038969" y="2761129"/>
            <a:ext cx="1981200" cy="23749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8" name="Line 27">
            <a:extLst>
              <a:ext uri="{FF2B5EF4-FFF2-40B4-BE49-F238E27FC236}">
                <a16:creationId xmlns:a16="http://schemas.microsoft.com/office/drawing/2014/main" id="{AD5D33A0-0C0D-E65E-1380-AABB2A4DC0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9969" y="4132729"/>
            <a:ext cx="990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graphicFrame>
        <p:nvGraphicFramePr>
          <p:cNvPr id="19" name="Object 28">
            <a:extLst>
              <a:ext uri="{FF2B5EF4-FFF2-40B4-BE49-F238E27FC236}">
                <a16:creationId xmlns:a16="http://schemas.microsoft.com/office/drawing/2014/main" id="{DC61E841-AE2C-C903-55EB-06ADAC15B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00664"/>
              </p:ext>
            </p:extLst>
          </p:nvPr>
        </p:nvGraphicFramePr>
        <p:xfrm>
          <a:off x="2777661" y="2015904"/>
          <a:ext cx="3251908" cy="49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203040" progId="Equation.3">
                  <p:embed/>
                </p:oleObj>
              </mc:Choice>
              <mc:Fallback>
                <p:oleObj name="Equation" r:id="rId2" imgW="1320480" imgH="203040" progId="Equation.3">
                  <p:embed/>
                  <p:pic>
                    <p:nvPicPr>
                      <p:cNvPr id="22633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7661" y="2015904"/>
                        <a:ext cx="3251908" cy="496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9">
            <a:extLst>
              <a:ext uri="{FF2B5EF4-FFF2-40B4-BE49-F238E27FC236}">
                <a16:creationId xmlns:a16="http://schemas.microsoft.com/office/drawing/2014/main" id="{0DD97728-EA42-338F-52D4-908B7DFC5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621163"/>
              </p:ext>
            </p:extLst>
          </p:nvPr>
        </p:nvGraphicFramePr>
        <p:xfrm>
          <a:off x="2103682" y="4513729"/>
          <a:ext cx="4206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77480" progId="Equation.3">
                  <p:embed/>
                </p:oleObj>
              </mc:Choice>
              <mc:Fallback>
                <p:oleObj name="Equation" r:id="rId4" imgW="177480" imgH="177480" progId="Equation.3">
                  <p:embed/>
                  <p:pic>
                    <p:nvPicPr>
                      <p:cNvPr id="2263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682" y="4513729"/>
                        <a:ext cx="42068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0">
            <a:extLst>
              <a:ext uri="{FF2B5EF4-FFF2-40B4-BE49-F238E27FC236}">
                <a16:creationId xmlns:a16="http://schemas.microsoft.com/office/drawing/2014/main" id="{8B1D7726-B3E2-3E03-E165-C7970F0B64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584066"/>
              </p:ext>
            </p:extLst>
          </p:nvPr>
        </p:nvGraphicFramePr>
        <p:xfrm>
          <a:off x="1838569" y="4132729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2263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569" y="4132729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 31">
            <a:extLst>
              <a:ext uri="{FF2B5EF4-FFF2-40B4-BE49-F238E27FC236}">
                <a16:creationId xmlns:a16="http://schemas.microsoft.com/office/drawing/2014/main" id="{156A2210-3155-5CD5-B1E6-B977D4ABF21D}"/>
              </a:ext>
            </a:extLst>
          </p:cNvPr>
          <p:cNvSpPr>
            <a:spLocks/>
          </p:cNvSpPr>
          <p:nvPr/>
        </p:nvSpPr>
        <p:spPr bwMode="auto">
          <a:xfrm>
            <a:off x="1914769" y="4742329"/>
            <a:ext cx="1778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96" y="192"/>
              </a:cxn>
            </a:cxnLst>
            <a:rect l="0" t="0" r="r" b="b"/>
            <a:pathLst>
              <a:path w="112" h="192">
                <a:moveTo>
                  <a:pt x="0" y="0"/>
                </a:moveTo>
                <a:cubicBezTo>
                  <a:pt x="40" y="32"/>
                  <a:pt x="80" y="64"/>
                  <a:pt x="96" y="96"/>
                </a:cubicBezTo>
                <a:cubicBezTo>
                  <a:pt x="112" y="128"/>
                  <a:pt x="104" y="160"/>
                  <a:pt x="96" y="192"/>
                </a:cubicBezTo>
              </a:path>
            </a:pathLst>
          </a:custGeom>
          <a:noFill/>
          <a:ln w="254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319D9E53-20D0-242B-B881-9A1D71E0BBAB}"/>
              </a:ext>
            </a:extLst>
          </p:cNvPr>
          <p:cNvSpPr>
            <a:spLocks/>
          </p:cNvSpPr>
          <p:nvPr/>
        </p:nvSpPr>
        <p:spPr bwMode="auto">
          <a:xfrm>
            <a:off x="4810369" y="2837329"/>
            <a:ext cx="2438400" cy="1905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4" name="Freeform 33">
            <a:extLst>
              <a:ext uri="{FF2B5EF4-FFF2-40B4-BE49-F238E27FC236}">
                <a16:creationId xmlns:a16="http://schemas.microsoft.com/office/drawing/2014/main" id="{AFF24373-1DDD-B414-A3F6-B8AC44F08233}"/>
              </a:ext>
            </a:extLst>
          </p:cNvPr>
          <p:cNvSpPr>
            <a:spLocks/>
          </p:cNvSpPr>
          <p:nvPr/>
        </p:nvSpPr>
        <p:spPr bwMode="auto">
          <a:xfrm>
            <a:off x="4734169" y="3142129"/>
            <a:ext cx="2438400" cy="1143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AABCF69D-F111-C1A4-DF34-89235B19D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769" y="3980329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6" name="Rectangle 34">
            <a:extLst>
              <a:ext uri="{FF2B5EF4-FFF2-40B4-BE49-F238E27FC236}">
                <a16:creationId xmlns:a16="http://schemas.microsoft.com/office/drawing/2014/main" id="{B17D5AEE-DE67-861D-5750-F78C7FF8C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69" y="1503562"/>
            <a:ext cx="8839200" cy="52322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utura Bk BT" pitchFamily="34" charset="0"/>
              </a:rPr>
              <a:t>Use a polar representation for the parameter space </a:t>
            </a:r>
          </a:p>
        </p:txBody>
      </p:sp>
      <p:graphicFrame>
        <p:nvGraphicFramePr>
          <p:cNvPr id="27" name="Object 35">
            <a:extLst>
              <a:ext uri="{FF2B5EF4-FFF2-40B4-BE49-F238E27FC236}">
                <a16:creationId xmlns:a16="http://schemas.microsoft.com/office/drawing/2014/main" id="{33AB255D-3274-F85C-9A44-46D4F8D3C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424876"/>
              </p:ext>
            </p:extLst>
          </p:nvPr>
        </p:nvGraphicFramePr>
        <p:xfrm>
          <a:off x="7629769" y="5199529"/>
          <a:ext cx="4206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177480" progId="Equation.3">
                  <p:embed/>
                </p:oleObj>
              </mc:Choice>
              <mc:Fallback>
                <p:oleObj name="Equation" r:id="rId8" imgW="177480" imgH="177480" progId="Equation.3">
                  <p:embed/>
                  <p:pic>
                    <p:nvPicPr>
                      <p:cNvPr id="22633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769" y="5199529"/>
                        <a:ext cx="420688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6">
            <a:extLst>
              <a:ext uri="{FF2B5EF4-FFF2-40B4-BE49-F238E27FC236}">
                <a16:creationId xmlns:a16="http://schemas.microsoft.com/office/drawing/2014/main" id="{A6F93EFC-F31A-229C-FC93-722937D48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205236"/>
              </p:ext>
            </p:extLst>
          </p:nvPr>
        </p:nvGraphicFramePr>
        <p:xfrm>
          <a:off x="4124569" y="2837329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2280" imgH="164880" progId="Equation.3">
                  <p:embed/>
                </p:oleObj>
              </mc:Choice>
              <mc:Fallback>
                <p:oleObj name="Equation" r:id="rId9" imgW="152280" imgH="164880" progId="Equation.3">
                  <p:embed/>
                  <p:pic>
                    <p:nvPicPr>
                      <p:cNvPr id="22634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569" y="2837329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A7DC235-4B23-27FA-58B7-E39FF2A6869B}"/>
              </a:ext>
            </a:extLst>
          </p:cNvPr>
          <p:cNvSpPr txBox="1"/>
          <p:nvPr/>
        </p:nvSpPr>
        <p:spPr>
          <a:xfrm>
            <a:off x="7136870" y="6263352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35931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7" grpId="0" animBg="1"/>
      <p:bldP spid="18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0EE2-7EBB-A8FC-B61B-20C0FB66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DEAC9-46C7-1926-226F-D5655580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F9115F-D392-E278-DAA8-22D30322B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28" y="779848"/>
            <a:ext cx="5908431" cy="5298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[m, b]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houghfit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y = mx + b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x*cos(theta) + y*sin(theta) = r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find line that best predicts y given x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minimize </a:t>
            </a:r>
            <a:r>
              <a:rPr lang="en-US" sz="12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sum_i</a:t>
            </a: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(m*</a:t>
            </a:r>
            <a:r>
              <a:rPr lang="en-US" sz="12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b - </a:t>
            </a:r>
            <a:r>
              <a:rPr lang="en-US" sz="12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y_i</a:t>
            </a: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).^2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thetas = (-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pi+pi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/50):(pi/100):pi; 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costhetas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cos(thetas);  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sinthetas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sin(thetas);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0.005;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count </a:t>
            </a:r>
            <a:r>
              <a:rPr lang="en-US" sz="1200" dirty="0" err="1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hough</a:t>
            </a: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votes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counts = zeros(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(thetas),(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maxr-minr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)/stepr+1);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k = 1:numel(x)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 = x(k)*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costhetas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y(k)*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sinthetas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 only count parameters within the range of r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find(r &gt;=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&amp; r &lt;=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rnum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round((r(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)+1;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sub2ind(size(counts),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rnum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counts(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= counts(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+ 1;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E5098-0CFA-37D0-BA0F-EC30640244D8}"/>
              </a:ext>
            </a:extLst>
          </p:cNvPr>
          <p:cNvSpPr/>
          <p:nvPr/>
        </p:nvSpPr>
        <p:spPr>
          <a:xfrm>
            <a:off x="5724770" y="875816"/>
            <a:ext cx="461153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smooth the bin counts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counts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imfilter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(counts,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fspecial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gaussian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5, 0.75));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get best theta, rho and show counts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max(counts(:));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rind] = ind2sub(size(counts),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theta = thetas(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*(rind-1);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convert to slope-intercept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 = r/sin(theta);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 = -cos(theta)/sin(theta);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ADDD-8166-E3BC-E82F-1B654C0E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DF03A-7E92-7236-9457-EECC5F94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1180C4FF-CD1D-EF3F-A384-90062C9E2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083" y="2788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3BF2219-9B44-2AF4-B543-837385446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083" y="3169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EED49D0-6950-775C-7256-59E256AE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083" y="3550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CDD6FDEA-0B0B-0ABD-EE1D-11F871C4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283" y="11878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D09DF178-5434-FB5D-8BEF-350D97EC3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683" y="17974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57F541E-08B9-6E3E-B02D-08ECF1B84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3" y="27118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C354108-79C7-3F16-CD04-B2287B18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883" y="21784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4E87BB0A-9B69-5E91-382F-31AFE481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283" y="7306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AF90915A-4844-F4A4-F8A0-875E3CC6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483" y="2026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E91FE80A-89EB-68FC-B07A-9658986E5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883" y="18736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C637B5C2-4974-69D0-EDC0-47FA768EE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683" y="7306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9070D41B-0205-220C-39F2-6EE84527A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283" y="14926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99A747C4-B54C-1D73-3087-01ED0F48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483" y="11116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C41EC49B-384C-D824-5630-C3F6DE25D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883" y="9592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DAB2F742-5B49-C4F4-7A20-864CF6E6B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883" y="3169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2FEDC54A-5295-10F2-15B9-665E57578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083" y="34738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621552F3-B768-3418-CB1D-790310F0B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283" y="40072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9493C697-1293-5980-AF65-EBA2638B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283" y="30928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CCB2366F-DB75-FA30-7A25-2CF9DEFE5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83" y="12640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3345C66E-7236-0BBA-7BB6-4C0C74D7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483" y="2483224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3F840F30-6BDB-73A7-BCD4-6AC886112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083" y="27880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4D7A3A1B-634B-ADB1-6774-7D5A19B4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083" y="3169024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C52F2446-3352-E609-D381-58245F4E7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083" y="35500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9161609F-B378-6713-7596-82D9FA658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283" y="11878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18138CCE-9520-1895-CC32-8FB0B81F6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683" y="17974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5C46AE42-CE16-6998-4E92-A45D1444A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3" y="2711824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BB3D93F5-80A2-B3ED-D561-28D929664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883" y="21784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A5B91B0D-EC49-1577-5158-EE2BDAC62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283" y="7306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C957D3C9-EEA1-7817-622C-C4747801D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483" y="20260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12BBB668-D256-9B45-97C6-E987FF80A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883" y="18736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22D05D01-1155-3165-3A4F-F59E26358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683" y="7306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80B1F262-5BF7-3731-5BCD-E4BA66B17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283" y="14926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2A64090D-2D15-5FB1-186C-B5DB9784C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483" y="11116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BFBDA98D-4DE5-44C7-6B2F-1310ADD33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483" y="2483224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AF862376-70B5-9E5D-A314-AB5AB1EBA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9683" y="3473824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40" name="Object 37">
            <a:extLst>
              <a:ext uri="{FF2B5EF4-FFF2-40B4-BE49-F238E27FC236}">
                <a16:creationId xmlns:a16="http://schemas.microsoft.com/office/drawing/2014/main" id="{4C0EB27B-DF4D-DBB3-B4C0-E94975B66B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176837"/>
              </p:ext>
            </p:extLst>
          </p:nvPr>
        </p:nvGraphicFramePr>
        <p:xfrm>
          <a:off x="3357283" y="3818312"/>
          <a:ext cx="328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177480" progId="Equation.3">
                  <p:embed/>
                </p:oleObj>
              </mc:Choice>
              <mc:Fallback>
                <p:oleObj name="Equation" r:id="rId2" imgW="139680" imgH="177480" progId="Equation.3">
                  <p:embed/>
                  <p:pic>
                    <p:nvPicPr>
                      <p:cNvPr id="1423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283" y="3818312"/>
                        <a:ext cx="32861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Line 38">
            <a:extLst>
              <a:ext uri="{FF2B5EF4-FFF2-40B4-BE49-F238E27FC236}">
                <a16:creationId xmlns:a16="http://schemas.microsoft.com/office/drawing/2014/main" id="{A089F7BA-1C09-D30D-D6B8-AA0AC016E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3083" y="4083424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7CE86B5A-8010-1AE8-6EBC-DE3F9BE9D4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8283" y="806824"/>
            <a:ext cx="3810000" cy="35814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" name="Text Box 44">
            <a:extLst>
              <a:ext uri="{FF2B5EF4-FFF2-40B4-BE49-F238E27FC236}">
                <a16:creationId xmlns:a16="http://schemas.microsoft.com/office/drawing/2014/main" id="{8C0A0E6B-1374-9122-F36A-77DDF8638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008" y="5039099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44" name="Object 39">
            <a:extLst>
              <a:ext uri="{FF2B5EF4-FFF2-40B4-BE49-F238E27FC236}">
                <a16:creationId xmlns:a16="http://schemas.microsoft.com/office/drawing/2014/main" id="{7F4263AE-F0E0-C146-3B88-7057D3644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722851"/>
              </p:ext>
            </p:extLst>
          </p:nvPr>
        </p:nvGraphicFramePr>
        <p:xfrm>
          <a:off x="7699096" y="4159624"/>
          <a:ext cx="12668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0560" imgH="215640" progId="Equation.3">
                  <p:embed/>
                </p:oleObj>
              </mc:Choice>
              <mc:Fallback>
                <p:oleObj name="Equation" r:id="rId4" imgW="520560" imgH="215640" progId="Equation.3">
                  <p:embed/>
                  <p:pic>
                    <p:nvPicPr>
                      <p:cNvPr id="4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96" y="4159624"/>
                        <a:ext cx="1266825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7C81CA6D-1670-33E0-DEAA-CA2008C4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83" y="6251530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Text Box 35">
            <a:extLst>
              <a:ext uri="{FF2B5EF4-FFF2-40B4-BE49-F238E27FC236}">
                <a16:creationId xmlns:a16="http://schemas.microsoft.com/office/drawing/2014/main" id="{7387F64D-78C2-E7C2-0C10-2587D65E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83" y="4540624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 (#=2)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</p:spTree>
    <p:extLst>
      <p:ext uri="{BB962C8B-B14F-4D97-AF65-F5344CB8AC3E}">
        <p14:creationId xmlns:p14="http://schemas.microsoft.com/office/powerpoint/2010/main" val="154314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D8D5-BDA1-01B1-9E02-CB2549D3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0A2B-96B6-11C3-106F-35DE0E0D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6C6B6F-2D48-CF73-B333-BD00FE1A7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74" y="812799"/>
            <a:ext cx="7886700" cy="65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[m, b] = </a:t>
            </a:r>
            <a:r>
              <a:rPr lang="fr-FR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ransacfit</a:t>
            </a:r>
            <a:r>
              <a:rPr lang="fr-FR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y = mx + b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 = 200;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thresh = 0.03;</a:t>
            </a:r>
          </a:p>
          <a:p>
            <a:pPr marL="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bestcount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k = 1:N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randperm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(x));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x(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(1:2));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ty = 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(1:2));</a:t>
            </a:r>
          </a:p>
          <a:p>
            <a:pPr marL="0" indent="0">
              <a:buNone/>
            </a:pPr>
            <a:r>
              <a:rPr lang="pl-PL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m = (ty(2)-ty(1)) ./ (tx(2)-tx(1));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b = ty(2)-m*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sum(abs(y-m*x-b)&lt;thresh);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bestcount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bestcount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inliers = (abs(y - m*x - b) &lt; thresh);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97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total least square fitting on inliers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[m, b]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total_lsqfit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(x(inliers), y(inliers));</a:t>
            </a:r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6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A4E1-9BEB-3675-7B5D-0D5AAA23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should I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E5436-C6E9-4EB0-04C3-FB932A53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46A17-C84D-4F76-A51B-F338C1B6C3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A3FF5E-72EC-45A0-7F49-12BB91CAD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26" y="920190"/>
            <a:ext cx="7886700" cy="435133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If we know which points belong to the line, how do we find the “optimal” line parameters?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Least squares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What if there are outliers?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Robust fitting, RANSAC</a:t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n-US" dirty="0"/>
              <a:t>What if there are many lines?</a:t>
            </a:r>
          </a:p>
          <a:p>
            <a:pPr lvl="1"/>
            <a:r>
              <a:rPr lang="en-US" dirty="0"/>
              <a:t>Voting methods: RANSAC, Hough transform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81360"/>
      </p:ext>
    </p:extLst>
  </p:cSld>
  <p:clrMapOvr>
    <a:masterClrMapping/>
  </p:clrMapOvr>
</p:sld>
</file>

<file path=ppt/theme/theme1.xml><?xml version="1.0" encoding="utf-8"?>
<a:theme xmlns:a="http://schemas.openxmlformats.org/drawingml/2006/main" name="SENSOR-BASED ACTIVITY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Supervised Representation Learning with Double Encoding-Layer Autoencoder for Transfer Learning</Template>
  <TotalTime>11451</TotalTime>
  <Words>2582</Words>
  <Application>Microsoft Office PowerPoint</Application>
  <PresentationFormat>Widescreen</PresentationFormat>
  <Paragraphs>502</Paragraphs>
  <Slides>48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Futura Bk BT</vt:lpstr>
      <vt:lpstr>Times New Roman</vt:lpstr>
      <vt:lpstr>Wingdings</vt:lpstr>
      <vt:lpstr>SENSOR-BASED ACTIVITY RECOGNITION</vt:lpstr>
      <vt:lpstr>Equation</vt:lpstr>
      <vt:lpstr>Bitmap Image</vt:lpstr>
      <vt:lpstr>Image</vt:lpstr>
      <vt:lpstr>Alignment and Object Instance Recognition</vt:lpstr>
      <vt:lpstr>Previous Class</vt:lpstr>
      <vt:lpstr>Least Square Line Fitting</vt:lpstr>
      <vt:lpstr>Least Squares Line Fitting</vt:lpstr>
      <vt:lpstr>Hough Transform</vt:lpstr>
      <vt:lpstr>Hough Transform</vt:lpstr>
      <vt:lpstr>RANSAC</vt:lpstr>
      <vt:lpstr>RANSAC</vt:lpstr>
      <vt:lpstr>Which algorithm should I use?</vt:lpstr>
      <vt:lpstr>Alignment vs Fitting</vt:lpstr>
      <vt:lpstr>What if you want to align but have no prior matched pairs</vt:lpstr>
      <vt:lpstr>Iterative Closest Points (ICP) Algorithm</vt:lpstr>
      <vt:lpstr>Solving for translation: Example</vt:lpstr>
      <vt:lpstr>Solving for Translation: Example</vt:lpstr>
      <vt:lpstr>Solving for Translation: Example</vt:lpstr>
      <vt:lpstr>Solving for Translation: Example</vt:lpstr>
      <vt:lpstr>Solving for Translation: Example</vt:lpstr>
      <vt:lpstr>Algorithm Summary</vt:lpstr>
      <vt:lpstr>Alignment</vt:lpstr>
      <vt:lpstr>Parametric Global Warping</vt:lpstr>
      <vt:lpstr>Common Transformations</vt:lpstr>
      <vt:lpstr>Scaling</vt:lpstr>
      <vt:lpstr>Scaling</vt:lpstr>
      <vt:lpstr>Scaling</vt:lpstr>
      <vt:lpstr>Basic 2D Transformations</vt:lpstr>
      <vt:lpstr>Affine Transformations</vt:lpstr>
      <vt:lpstr>Projective Transformations</vt:lpstr>
      <vt:lpstr>Projective Transformations (homography)</vt:lpstr>
      <vt:lpstr>Application: Panorama Stitching</vt:lpstr>
      <vt:lpstr>Application: Document Scanning</vt:lpstr>
      <vt:lpstr>Object Instance Recognition</vt:lpstr>
      <vt:lpstr>Overview of Keypoint Matching</vt:lpstr>
      <vt:lpstr>Finding the objects (overview)</vt:lpstr>
      <vt:lpstr>Matching Keypoints</vt:lpstr>
      <vt:lpstr>Affine Object Model</vt:lpstr>
      <vt:lpstr>Fitting an Affine Transformation</vt:lpstr>
      <vt:lpstr>Finding the objects (in detail)</vt:lpstr>
      <vt:lpstr>Examples of Recognized Objects</vt:lpstr>
      <vt:lpstr>View Interpolation</vt:lpstr>
      <vt:lpstr>Applications</vt:lpstr>
      <vt:lpstr>Location Recognition</vt:lpstr>
      <vt:lpstr>Category Recognition</vt:lpstr>
      <vt:lpstr>Summary of Algorithm</vt:lpstr>
      <vt:lpstr>Example of Matches</vt:lpstr>
      <vt:lpstr>Examples of Matches</vt:lpstr>
      <vt:lpstr>Other ideas worth being aware of</vt:lpstr>
      <vt:lpstr>Things to Remember</vt:lpstr>
      <vt:lpstr>What have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Heterogenous setup</dc:title>
  <dc:creator>SAK</dc:creator>
  <cp:lastModifiedBy>Sandar Ali</cp:lastModifiedBy>
  <cp:revision>616</cp:revision>
  <dcterms:created xsi:type="dcterms:W3CDTF">2019-01-02T07:07:07Z</dcterms:created>
  <dcterms:modified xsi:type="dcterms:W3CDTF">2023-05-15T20:08:28Z</dcterms:modified>
</cp:coreProperties>
</file>